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0" r:id="rId3"/>
    <p:sldId id="258" r:id="rId4"/>
    <p:sldId id="259" r:id="rId5"/>
    <p:sldId id="260" r:id="rId6"/>
    <p:sldId id="382" r:id="rId7"/>
    <p:sldId id="282" r:id="rId8"/>
    <p:sldId id="261" r:id="rId9"/>
    <p:sldId id="262" r:id="rId10"/>
    <p:sldId id="381" r:id="rId11"/>
    <p:sldId id="263" r:id="rId12"/>
    <p:sldId id="275" r:id="rId13"/>
    <p:sldId id="264" r:id="rId14"/>
    <p:sldId id="276" r:id="rId15"/>
    <p:sldId id="265" r:id="rId16"/>
    <p:sldId id="277" r:id="rId17"/>
    <p:sldId id="266" r:id="rId18"/>
    <p:sldId id="278" r:id="rId19"/>
    <p:sldId id="279" r:id="rId20"/>
    <p:sldId id="280" r:id="rId21"/>
    <p:sldId id="267" r:id="rId22"/>
    <p:sldId id="284" r:id="rId23"/>
    <p:sldId id="285" r:id="rId24"/>
    <p:sldId id="289" r:id="rId25"/>
    <p:sldId id="268" r:id="rId26"/>
    <p:sldId id="287" r:id="rId27"/>
    <p:sldId id="269" r:id="rId28"/>
    <p:sldId id="288" r:id="rId29"/>
    <p:sldId id="295" r:id="rId30"/>
    <p:sldId id="270" r:id="rId31"/>
    <p:sldId id="274" r:id="rId32"/>
    <p:sldId id="292" r:id="rId33"/>
    <p:sldId id="291" r:id="rId34"/>
    <p:sldId id="271" r:id="rId35"/>
    <p:sldId id="272" r:id="rId36"/>
    <p:sldId id="281" r:id="rId37"/>
    <p:sldId id="379" r:id="rId38"/>
    <p:sldId id="380" r:id="rId39"/>
    <p:sldId id="293" r:id="rId40"/>
    <p:sldId id="294" r:id="rId41"/>
    <p:sldId id="296" r:id="rId42"/>
    <p:sldId id="297" r:id="rId43"/>
    <p:sldId id="299" r:id="rId44"/>
    <p:sldId id="300" r:id="rId45"/>
    <p:sldId id="301" r:id="rId46"/>
    <p:sldId id="302" r:id="rId47"/>
    <p:sldId id="303" r:id="rId48"/>
    <p:sldId id="304" r:id="rId49"/>
    <p:sldId id="305" r:id="rId50"/>
    <p:sldId id="306" r:id="rId51"/>
    <p:sldId id="307" r:id="rId52"/>
    <p:sldId id="308" r:id="rId53"/>
    <p:sldId id="315" r:id="rId54"/>
    <p:sldId id="309" r:id="rId55"/>
    <p:sldId id="310" r:id="rId56"/>
    <p:sldId id="311" r:id="rId57"/>
    <p:sldId id="312" r:id="rId58"/>
    <p:sldId id="317" r:id="rId59"/>
    <p:sldId id="313" r:id="rId60"/>
    <p:sldId id="327" r:id="rId61"/>
    <p:sldId id="314" r:id="rId62"/>
    <p:sldId id="322" r:id="rId63"/>
    <p:sldId id="318" r:id="rId64"/>
    <p:sldId id="319" r:id="rId65"/>
    <p:sldId id="320" r:id="rId66"/>
    <p:sldId id="321" r:id="rId67"/>
    <p:sldId id="323" r:id="rId68"/>
    <p:sldId id="324" r:id="rId69"/>
    <p:sldId id="325" r:id="rId70"/>
    <p:sldId id="326" r:id="rId71"/>
    <p:sldId id="329" r:id="rId72"/>
    <p:sldId id="330" r:id="rId73"/>
    <p:sldId id="331" r:id="rId74"/>
    <p:sldId id="333" r:id="rId75"/>
    <p:sldId id="334" r:id="rId76"/>
    <p:sldId id="338" r:id="rId77"/>
    <p:sldId id="343" r:id="rId78"/>
    <p:sldId id="344" r:id="rId79"/>
    <p:sldId id="345" r:id="rId80"/>
    <p:sldId id="347" r:id="rId81"/>
    <p:sldId id="339" r:id="rId82"/>
    <p:sldId id="340" r:id="rId83"/>
    <p:sldId id="336" r:id="rId84"/>
    <p:sldId id="337" r:id="rId85"/>
    <p:sldId id="341" r:id="rId86"/>
    <p:sldId id="348" r:id="rId87"/>
    <p:sldId id="349" r:id="rId88"/>
    <p:sldId id="350" r:id="rId89"/>
    <p:sldId id="356" r:id="rId90"/>
    <p:sldId id="351" r:id="rId91"/>
    <p:sldId id="357" r:id="rId92"/>
    <p:sldId id="352" r:id="rId93"/>
    <p:sldId id="353" r:id="rId94"/>
    <p:sldId id="358" r:id="rId95"/>
    <p:sldId id="354" r:id="rId96"/>
    <p:sldId id="355"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76" r:id="rId115"/>
    <p:sldId id="377" r:id="rId116"/>
    <p:sldId id="378"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667B6B8-1349-4420-B116-BA9FD4A319E8}" type="datetimeFigureOut">
              <a:rPr lang="en-US" smtClean="0"/>
              <a:pPr/>
              <a:t>5/30/2012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67BA2E5-2103-4BDA-8016-CD0929DAB4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67B6B8-1349-4420-B116-BA9FD4A319E8}" type="datetimeFigureOut">
              <a:rPr lang="en-US" smtClean="0"/>
              <a:pPr/>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BA2E5-2103-4BDA-8016-CD0929DAB4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67B6B8-1349-4420-B116-BA9FD4A319E8}" type="datetimeFigureOut">
              <a:rPr lang="en-US" smtClean="0"/>
              <a:pPr/>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BA2E5-2103-4BDA-8016-CD0929DAB4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667B6B8-1349-4420-B116-BA9FD4A319E8}" type="datetimeFigureOut">
              <a:rPr lang="en-US" smtClean="0"/>
              <a:pPr/>
              <a:t>5/30/2012</a:t>
            </a:fld>
            <a:endParaRPr lang="en-US"/>
          </a:p>
        </p:txBody>
      </p:sp>
      <p:sp>
        <p:nvSpPr>
          <p:cNvPr id="9" name="Slide Number Placeholder 8"/>
          <p:cNvSpPr>
            <a:spLocks noGrp="1"/>
          </p:cNvSpPr>
          <p:nvPr>
            <p:ph type="sldNum" sz="quarter" idx="15"/>
          </p:nvPr>
        </p:nvSpPr>
        <p:spPr/>
        <p:txBody>
          <a:bodyPr rtlCol="0"/>
          <a:lstStyle/>
          <a:p>
            <a:fld id="{167BA2E5-2103-4BDA-8016-CD0929DAB4C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667B6B8-1349-4420-B116-BA9FD4A319E8}" type="datetimeFigureOut">
              <a:rPr lang="en-US" smtClean="0"/>
              <a:pPr/>
              <a:t>5/30/2012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67BA2E5-2103-4BDA-8016-CD0929DAB4C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667B6B8-1349-4420-B116-BA9FD4A319E8}" type="datetimeFigureOut">
              <a:rPr lang="en-US" smtClean="0"/>
              <a:pPr/>
              <a:t>5/30/2012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BA2E5-2103-4BDA-8016-CD0929DAB4C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667B6B8-1349-4420-B116-BA9FD4A319E8}" type="datetimeFigureOut">
              <a:rPr lang="en-US" smtClean="0"/>
              <a:pPr/>
              <a:t>5/30/2012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BA2E5-2103-4BDA-8016-CD0929DAB4C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667B6B8-1349-4420-B116-BA9FD4A319E8}" type="datetimeFigureOut">
              <a:rPr lang="en-US" smtClean="0"/>
              <a:pPr/>
              <a:t>5/30/2012</a:t>
            </a:fld>
            <a:endParaRPr lang="en-US"/>
          </a:p>
        </p:txBody>
      </p:sp>
      <p:sp>
        <p:nvSpPr>
          <p:cNvPr id="7" name="Slide Number Placeholder 6"/>
          <p:cNvSpPr>
            <a:spLocks noGrp="1"/>
          </p:cNvSpPr>
          <p:nvPr>
            <p:ph type="sldNum" sz="quarter" idx="11"/>
          </p:nvPr>
        </p:nvSpPr>
        <p:spPr/>
        <p:txBody>
          <a:bodyPr rtlCol="0"/>
          <a:lstStyle/>
          <a:p>
            <a:fld id="{167BA2E5-2103-4BDA-8016-CD0929DAB4C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7B6B8-1349-4420-B116-BA9FD4A319E8}" type="datetimeFigureOut">
              <a:rPr lang="en-US" smtClean="0"/>
              <a:pPr/>
              <a:t>5/30/2012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BA2E5-2103-4BDA-8016-CD0929DAB4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667B6B8-1349-4420-B116-BA9FD4A319E8}" type="datetimeFigureOut">
              <a:rPr lang="en-US" smtClean="0"/>
              <a:pPr/>
              <a:t>5/30/2012</a:t>
            </a:fld>
            <a:endParaRPr lang="en-US"/>
          </a:p>
        </p:txBody>
      </p:sp>
      <p:sp>
        <p:nvSpPr>
          <p:cNvPr id="22" name="Slide Number Placeholder 21"/>
          <p:cNvSpPr>
            <a:spLocks noGrp="1"/>
          </p:cNvSpPr>
          <p:nvPr>
            <p:ph type="sldNum" sz="quarter" idx="15"/>
          </p:nvPr>
        </p:nvSpPr>
        <p:spPr/>
        <p:txBody>
          <a:bodyPr rtlCol="0"/>
          <a:lstStyle/>
          <a:p>
            <a:fld id="{167BA2E5-2103-4BDA-8016-CD0929DAB4C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667B6B8-1349-4420-B116-BA9FD4A319E8}" type="datetimeFigureOut">
              <a:rPr lang="en-US" smtClean="0"/>
              <a:pPr/>
              <a:t>5/30/2012</a:t>
            </a:fld>
            <a:endParaRPr lang="en-US"/>
          </a:p>
        </p:txBody>
      </p:sp>
      <p:sp>
        <p:nvSpPr>
          <p:cNvPr id="18" name="Slide Number Placeholder 17"/>
          <p:cNvSpPr>
            <a:spLocks noGrp="1"/>
          </p:cNvSpPr>
          <p:nvPr>
            <p:ph type="sldNum" sz="quarter" idx="11"/>
          </p:nvPr>
        </p:nvSpPr>
        <p:spPr/>
        <p:txBody>
          <a:bodyPr rtlCol="0"/>
          <a:lstStyle/>
          <a:p>
            <a:fld id="{167BA2E5-2103-4BDA-8016-CD0929DAB4C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667B6B8-1349-4420-B116-BA9FD4A319E8}" type="datetimeFigureOut">
              <a:rPr lang="en-US" smtClean="0"/>
              <a:pPr/>
              <a:t>5/30/2012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67BA2E5-2103-4BDA-8016-CD0929DAB4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057400"/>
            <a:ext cx="6172200" cy="2961162"/>
          </a:xfrm>
        </p:spPr>
        <p:txBody>
          <a:bodyPr>
            <a:normAutofit/>
          </a:bodyPr>
          <a:lstStyle/>
          <a:p>
            <a:r>
              <a:rPr lang="en-US" sz="3600" dirty="0" smtClean="0">
                <a:solidFill>
                  <a:schemeClr val="tx1"/>
                </a:solidFill>
              </a:rPr>
              <a:t>LECTURE PACKET #2</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2286000" y="2819400"/>
            <a:ext cx="6172200" cy="3555522"/>
          </a:xfrm>
        </p:spPr>
        <p:txBody>
          <a:bodyPr/>
          <a:lstStyle/>
          <a:p>
            <a:r>
              <a:rPr lang="en-US" sz="2400" dirty="0" smtClean="0">
                <a:solidFill>
                  <a:srgbClr val="FF0000"/>
                </a:solidFill>
              </a:rPr>
              <a:t>Survey of Microorganisms</a:t>
            </a:r>
          </a:p>
          <a:p>
            <a:endParaRPr lang="en-US" dirty="0" smtClean="0">
              <a:solidFill>
                <a:srgbClr val="FF0000"/>
              </a:solidFill>
            </a:endParaRPr>
          </a:p>
          <a:p>
            <a:endParaRPr lang="en-US" dirty="0" smtClean="0">
              <a:solidFill>
                <a:srgbClr val="FF0000"/>
              </a:solidFill>
            </a:endParaRPr>
          </a:p>
          <a:p>
            <a:endParaRPr lang="en-US" dirty="0">
              <a:solidFill>
                <a:srgbClr val="FF0000"/>
              </a:solidFill>
            </a:endParaRPr>
          </a:p>
        </p:txBody>
      </p:sp>
    </p:spTree>
  </p:cSld>
  <p:clrMapOvr>
    <a:masterClrMapping/>
  </p:clrMapOvr>
  <p:transition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2011362"/>
          </a:xfrm>
        </p:spPr>
        <p:txBody>
          <a:bodyPr>
            <a:normAutofit fontScale="90000"/>
          </a:bodyPr>
          <a:lstStyle/>
          <a:p>
            <a:r>
              <a:rPr lang="en-US" sz="2400" dirty="0" err="1" smtClean="0"/>
              <a:t>biofilms</a:t>
            </a:r>
            <a:r>
              <a:rPr lang="en-US" sz="2400" dirty="0" smtClean="0"/>
              <a:t> may be involved in 80% of all infections. </a:t>
            </a:r>
            <a:r>
              <a:rPr lang="en-US" sz="2400" dirty="0" err="1" smtClean="0"/>
              <a:t>Biofilms</a:t>
            </a:r>
            <a:r>
              <a:rPr lang="en-US" sz="2400" dirty="0" smtClean="0"/>
              <a:t> have been implicated in common problems including, urinary tract infections, catheter infections (pictured), the formation of dental plaque and gingivitis and even in infections in joint prostheses and heart valves.</a:t>
            </a:r>
            <a:endParaRPr lang="en-US" sz="2400" dirty="0"/>
          </a:p>
        </p:txBody>
      </p:sp>
      <p:pic>
        <p:nvPicPr>
          <p:cNvPr id="5" name="Content Placeholder 4" descr="biofilm.gif"/>
          <p:cNvPicPr>
            <a:picLocks noGrp="1" noChangeAspect="1"/>
          </p:cNvPicPr>
          <p:nvPr>
            <p:ph sz="quarter" idx="1"/>
          </p:nvPr>
        </p:nvPicPr>
        <p:blipFill>
          <a:blip r:embed="rId2" cstate="print"/>
          <a:stretch>
            <a:fillRect/>
          </a:stretch>
        </p:blipFill>
        <p:spPr>
          <a:xfrm>
            <a:off x="914400" y="2362200"/>
            <a:ext cx="6781799" cy="3886199"/>
          </a:xfr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287962"/>
          </a:xfrm>
        </p:spPr>
        <p:txBody>
          <a:bodyPr/>
          <a:lstStyle/>
          <a:p>
            <a:r>
              <a:rPr lang="en-US" dirty="0" smtClean="0">
                <a:solidFill>
                  <a:schemeClr val="tx1"/>
                </a:solidFill>
              </a:rPr>
              <a:t>DNA</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pro – single circular loop</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err="1" smtClean="0">
                <a:solidFill>
                  <a:schemeClr val="tx1"/>
                </a:solidFill>
              </a:rPr>
              <a:t>eu</a:t>
            </a:r>
            <a:r>
              <a:rPr lang="en-US" dirty="0" smtClean="0">
                <a:solidFill>
                  <a:schemeClr val="tx1"/>
                </a:solidFill>
              </a:rPr>
              <a:t> – linear molecules with 			histone proteins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745162"/>
          </a:xfrm>
        </p:spPr>
        <p:txBody>
          <a:bodyPr/>
          <a:lstStyle/>
          <a:p>
            <a:r>
              <a:rPr lang="en-US" dirty="0" smtClean="0">
                <a:solidFill>
                  <a:schemeClr val="tx1"/>
                </a:solidFill>
              </a:rPr>
              <a:t>ASEXUAL REPRODUCTION</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pro – binary fission</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err="1" smtClean="0">
                <a:solidFill>
                  <a:schemeClr val="tx1"/>
                </a:solidFill>
              </a:rPr>
              <a:t>eu</a:t>
            </a:r>
            <a:r>
              <a:rPr lang="en-US" dirty="0" smtClean="0">
                <a:solidFill>
                  <a:schemeClr val="tx1"/>
                </a:solidFill>
              </a:rPr>
              <a:t> – mitosis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440362"/>
          </a:xfrm>
        </p:spPr>
        <p:txBody>
          <a:bodyPr/>
          <a:lstStyle/>
          <a:p>
            <a:r>
              <a:rPr lang="en-US" dirty="0" smtClean="0">
                <a:solidFill>
                  <a:schemeClr val="tx1"/>
                </a:solidFill>
              </a:rPr>
              <a:t>SEXUAL REPRODUCTION</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pro – conjugation</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err="1" smtClean="0">
                <a:solidFill>
                  <a:schemeClr val="tx1"/>
                </a:solidFill>
              </a:rPr>
              <a:t>eu</a:t>
            </a:r>
            <a:r>
              <a:rPr lang="en-US" dirty="0" smtClean="0">
                <a:solidFill>
                  <a:schemeClr val="tx1"/>
                </a:solidFill>
              </a:rPr>
              <a:t> – meiosis </a:t>
            </a:r>
            <a:r>
              <a:rPr lang="en-US" smtClean="0">
                <a:solidFill>
                  <a:schemeClr val="tx1"/>
                </a:solidFill>
                <a:sym typeface="Wingdings" pitchFamily="2" charset="2"/>
              </a:rPr>
              <a:t> fertilization</a:t>
            </a:r>
            <a:br>
              <a:rPr lang="en-US" smtClean="0">
                <a:solidFill>
                  <a:schemeClr val="tx1"/>
                </a:solidFill>
                <a:sym typeface="Wingdings" pitchFamily="2" charset="2"/>
              </a:rPr>
            </a:br>
            <a:r>
              <a:rPr lang="en-US" smtClean="0">
                <a:solidFill>
                  <a:schemeClr val="tx1"/>
                </a:solidFill>
                <a:sym typeface="Wingdings" pitchFamily="2" charset="2"/>
              </a:rPr>
              <a:t/>
            </a:r>
            <a:br>
              <a:rPr lang="en-US" smtClean="0">
                <a:solidFill>
                  <a:schemeClr val="tx1"/>
                </a:solidFill>
                <a:sym typeface="Wingdings" pitchFamily="2" charset="2"/>
              </a:rPr>
            </a:br>
            <a:r>
              <a:rPr lang="en-US" smtClean="0">
                <a:solidFill>
                  <a:schemeClr val="tx1"/>
                </a:solidFill>
                <a:sym typeface="Wingdings" pitchFamily="2" charset="2"/>
              </a:rPr>
              <a:t/>
            </a:r>
            <a:br>
              <a:rPr lang="en-US" smtClean="0">
                <a:solidFill>
                  <a:schemeClr val="tx1"/>
                </a:solidFill>
                <a:sym typeface="Wingdings" pitchFamily="2" charset="2"/>
              </a:rPr>
            </a:br>
            <a:r>
              <a:rPr lang="en-US" smtClean="0">
                <a:solidFill>
                  <a:schemeClr val="tx1"/>
                </a:solidFill>
                <a:sym typeface="Wingdings" pitchFamily="2" charset="2"/>
              </a:rPr>
              <a:t/>
            </a:r>
            <a:br>
              <a:rPr lang="en-US" smtClean="0">
                <a:solidFill>
                  <a:schemeClr val="tx1"/>
                </a:solidFill>
                <a:sym typeface="Wingdings" pitchFamily="2" charset="2"/>
              </a:rPr>
            </a:br>
            <a:endParaRPr lang="en-US" dirty="0">
              <a:solidFill>
                <a:schemeClr val="tx1"/>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68962"/>
          </a:xfrm>
        </p:spPr>
        <p:txBody>
          <a:bodyPr>
            <a:normAutofit/>
          </a:bodyPr>
          <a:lstStyle/>
          <a:p>
            <a:r>
              <a:rPr lang="en-US" sz="2800" dirty="0" smtClean="0">
                <a:solidFill>
                  <a:schemeClr val="tx1"/>
                </a:solidFill>
              </a:rPr>
              <a:t>CELL MEMBRANES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pro - no sterols (except 					</a:t>
            </a:r>
            <a:r>
              <a:rPr lang="en-US" sz="2800" dirty="0" err="1" smtClean="0">
                <a:solidFill>
                  <a:schemeClr val="tx1"/>
                </a:solidFill>
              </a:rPr>
              <a:t>mycoplasmas</a:t>
            </a:r>
            <a:r>
              <a:rPr lang="en-US" sz="2800" dirty="0" smtClean="0">
                <a:solidFill>
                  <a:schemeClr val="tx1"/>
                </a:solidFill>
              </a:rPr>
              <a:t>)</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800" dirty="0" err="1" smtClean="0">
                <a:solidFill>
                  <a:schemeClr val="tx1"/>
                </a:solidFill>
              </a:rPr>
              <a:t>eu</a:t>
            </a:r>
            <a:r>
              <a:rPr lang="en-US" sz="2800" dirty="0" smtClean="0">
                <a:solidFill>
                  <a:schemeClr val="tx1"/>
                </a:solidFill>
              </a:rPr>
              <a:t> – contain sterols (cholesterol 		in animal cell membranes)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1362"/>
          </a:xfrm>
        </p:spPr>
        <p:txBody>
          <a:bodyPr/>
          <a:lstStyle/>
          <a:p>
            <a:r>
              <a:rPr lang="en-US" dirty="0" smtClean="0">
                <a:solidFill>
                  <a:schemeClr val="tx1"/>
                </a:solidFill>
              </a:rPr>
              <a:t>RIBOSOMES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pro - 70S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err="1" smtClean="0">
                <a:solidFill>
                  <a:schemeClr val="tx1"/>
                </a:solidFill>
              </a:rPr>
              <a:t>eu</a:t>
            </a:r>
            <a:r>
              <a:rPr lang="en-US" dirty="0" smtClean="0">
                <a:solidFill>
                  <a:schemeClr val="tx1"/>
                </a:solidFill>
              </a:rPr>
              <a:t> - 80S (except in mitochondria </a:t>
            </a:r>
            <a:br>
              <a:rPr lang="en-US" dirty="0" smtClean="0">
                <a:solidFill>
                  <a:schemeClr val="tx1"/>
                </a:solidFill>
              </a:rPr>
            </a:br>
            <a:r>
              <a:rPr lang="en-US" dirty="0" smtClean="0">
                <a:solidFill>
                  <a:schemeClr val="tx1"/>
                </a:solidFill>
              </a:rPr>
              <a:t>		and chloroplasts)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592762"/>
          </a:xfrm>
        </p:spPr>
        <p:txBody>
          <a:bodyPr/>
          <a:lstStyle/>
          <a:p>
            <a:r>
              <a:rPr lang="en-US" dirty="0" smtClean="0">
                <a:solidFill>
                  <a:schemeClr val="tx1"/>
                </a:solidFill>
              </a:rPr>
              <a:t>MEMBRANE BOUND ORGANELLES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pro – none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err="1" smtClean="0">
                <a:solidFill>
                  <a:schemeClr val="tx1"/>
                </a:solidFill>
              </a:rPr>
              <a:t>eu</a:t>
            </a:r>
            <a:r>
              <a:rPr lang="en-US" dirty="0" smtClean="0">
                <a:solidFill>
                  <a:schemeClr val="tx1"/>
                </a:solidFill>
              </a:rPr>
              <a:t> – mitochondria, 				chloroplasts, </a:t>
            </a:r>
            <a:r>
              <a:rPr lang="en-US" dirty="0" err="1" smtClean="0">
                <a:solidFill>
                  <a:schemeClr val="tx1"/>
                </a:solidFill>
              </a:rPr>
              <a:t>golgi</a:t>
            </a:r>
            <a:r>
              <a:rPr lang="en-US" dirty="0" smtClean="0">
                <a:solidFill>
                  <a:schemeClr val="tx1"/>
                </a:solidFill>
              </a:rPr>
              <a:t> bodies,</a:t>
            </a:r>
            <a:br>
              <a:rPr lang="en-US" dirty="0" smtClean="0">
                <a:solidFill>
                  <a:schemeClr val="tx1"/>
                </a:solidFill>
              </a:rPr>
            </a:br>
            <a:r>
              <a:rPr lang="en-US" dirty="0" smtClean="0">
                <a:solidFill>
                  <a:schemeClr val="tx1"/>
                </a:solidFill>
              </a:rPr>
              <a:t>		endoplasmic reticulum (</a:t>
            </a:r>
            <a:r>
              <a:rPr lang="en-US" dirty="0" err="1" smtClean="0">
                <a:solidFill>
                  <a:schemeClr val="tx1"/>
                </a:solidFill>
              </a:rPr>
              <a:t>er</a:t>
            </a:r>
            <a:r>
              <a:rPr lang="en-US" dirty="0" smtClean="0">
                <a:solidFill>
                  <a:schemeClr val="tx1"/>
                </a:solidFill>
              </a:rPr>
              <a:t>),</a:t>
            </a:r>
            <a:br>
              <a:rPr lang="en-US" dirty="0" smtClean="0">
                <a:solidFill>
                  <a:schemeClr val="tx1"/>
                </a:solidFill>
              </a:rPr>
            </a:br>
            <a:r>
              <a:rPr lang="en-US" dirty="0" smtClean="0">
                <a:solidFill>
                  <a:schemeClr val="tx1"/>
                </a:solidFill>
              </a:rPr>
              <a:t>		</a:t>
            </a:r>
            <a:r>
              <a:rPr lang="en-US" dirty="0" err="1" smtClean="0">
                <a:solidFill>
                  <a:schemeClr val="tx1"/>
                </a:solidFill>
              </a:rPr>
              <a:t>lysosomes</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1362"/>
          </a:xfrm>
        </p:spPr>
        <p:txBody>
          <a:bodyPr/>
          <a:lstStyle/>
          <a:p>
            <a:r>
              <a:rPr lang="en-US" dirty="0" smtClean="0">
                <a:solidFill>
                  <a:schemeClr val="tx1"/>
                </a:solidFill>
              </a:rPr>
              <a:t>CELL RESPIRATION</a:t>
            </a:r>
            <a:br>
              <a:rPr lang="en-US" dirty="0" smtClean="0">
                <a:solidFill>
                  <a:schemeClr val="tx1"/>
                </a:solidFill>
              </a:rPr>
            </a:br>
            <a:r>
              <a:rPr lang="en-US" dirty="0" smtClean="0">
                <a:solidFill>
                  <a:schemeClr val="tx1"/>
                </a:solidFill>
              </a:rPr>
              <a:t>	</a:t>
            </a:r>
            <a:r>
              <a:rPr lang="en-US" dirty="0" smtClean="0">
                <a:solidFill>
                  <a:srgbClr val="0070C0"/>
                </a:solidFill>
              </a:rPr>
              <a:t>(glucose + o</a:t>
            </a:r>
            <a:r>
              <a:rPr lang="en-US" dirty="0" smtClean="0">
                <a:solidFill>
                  <a:srgbClr val="0070C0"/>
                </a:solidFill>
                <a:latin typeface="Calibri"/>
              </a:rPr>
              <a:t>₂ </a:t>
            </a:r>
            <a:r>
              <a:rPr lang="en-US" dirty="0" smtClean="0">
                <a:solidFill>
                  <a:srgbClr val="0070C0"/>
                </a:solidFill>
                <a:latin typeface="Calibri"/>
                <a:sym typeface="Wingdings" pitchFamily="2" charset="2"/>
              </a:rPr>
              <a:t> co₂ + h</a:t>
            </a:r>
            <a:r>
              <a:rPr lang="el-GR" dirty="0" smtClean="0">
                <a:solidFill>
                  <a:srgbClr val="0070C0"/>
                </a:solidFill>
                <a:latin typeface="Calibri"/>
                <a:sym typeface="Wingdings" pitchFamily="2" charset="2"/>
              </a:rPr>
              <a:t>₂</a:t>
            </a:r>
            <a:r>
              <a:rPr lang="en-US" dirty="0" smtClean="0">
                <a:solidFill>
                  <a:srgbClr val="0070C0"/>
                </a:solidFill>
                <a:latin typeface="Calibri"/>
                <a:sym typeface="Wingdings" pitchFamily="2" charset="2"/>
              </a:rPr>
              <a:t>o + </a:t>
            </a:r>
            <a:r>
              <a:rPr lang="en-US" dirty="0" err="1" smtClean="0">
                <a:solidFill>
                  <a:srgbClr val="0070C0"/>
                </a:solidFill>
                <a:latin typeface="Calibri"/>
                <a:sym typeface="Wingdings" pitchFamily="2" charset="2"/>
              </a:rPr>
              <a:t>atp</a:t>
            </a:r>
            <a:r>
              <a:rPr lang="en-US" dirty="0" smtClean="0">
                <a:solidFill>
                  <a:srgbClr val="0070C0"/>
                </a:solidFill>
                <a:latin typeface="Calibri"/>
                <a:sym typeface="Wingdings" pitchFamily="2" charset="2"/>
              </a:rPr>
              <a:t>)</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pro – in the cytoplasm and on 			cell membrane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err="1" smtClean="0">
                <a:solidFill>
                  <a:schemeClr val="tx1"/>
                </a:solidFill>
              </a:rPr>
              <a:t>eu</a:t>
            </a:r>
            <a:r>
              <a:rPr lang="en-US" dirty="0" smtClean="0">
                <a:solidFill>
                  <a:schemeClr val="tx1"/>
                </a:solidFill>
              </a:rPr>
              <a:t> – in the cytoplasm and 				mitochondria</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592762"/>
          </a:xfrm>
        </p:spPr>
        <p:txBody>
          <a:bodyPr/>
          <a:lstStyle/>
          <a:p>
            <a:r>
              <a:rPr lang="en-US" dirty="0" smtClean="0">
                <a:solidFill>
                  <a:schemeClr val="tx1"/>
                </a:solidFill>
              </a:rPr>
              <a:t>PHOTOSYNTHESIS</a:t>
            </a:r>
            <a:br>
              <a:rPr lang="en-US" dirty="0" smtClean="0">
                <a:solidFill>
                  <a:schemeClr val="tx1"/>
                </a:solidFill>
              </a:rPr>
            </a:br>
            <a:r>
              <a:rPr lang="en-US" dirty="0" smtClean="0">
                <a:solidFill>
                  <a:schemeClr val="tx1"/>
                </a:solidFill>
              </a:rPr>
              <a:t>	</a:t>
            </a:r>
            <a:r>
              <a:rPr lang="en-US" dirty="0" smtClean="0">
                <a:solidFill>
                  <a:srgbClr val="00B050"/>
                </a:solidFill>
              </a:rPr>
              <a:t>(co</a:t>
            </a:r>
            <a:r>
              <a:rPr lang="en-US" dirty="0" smtClean="0">
                <a:solidFill>
                  <a:srgbClr val="00B050"/>
                </a:solidFill>
                <a:latin typeface="Calibri"/>
              </a:rPr>
              <a:t>₂ + h</a:t>
            </a:r>
            <a:r>
              <a:rPr lang="el-GR" dirty="0" smtClean="0">
                <a:solidFill>
                  <a:srgbClr val="00B050"/>
                </a:solidFill>
                <a:latin typeface="Calibri"/>
              </a:rPr>
              <a:t>₂</a:t>
            </a:r>
            <a:r>
              <a:rPr lang="en-US" dirty="0" smtClean="0">
                <a:solidFill>
                  <a:srgbClr val="00B050"/>
                </a:solidFill>
                <a:latin typeface="Calibri"/>
              </a:rPr>
              <a:t>o </a:t>
            </a:r>
            <a:r>
              <a:rPr lang="en-US" dirty="0" smtClean="0">
                <a:solidFill>
                  <a:srgbClr val="00B050"/>
                </a:solidFill>
                <a:latin typeface="Calibri"/>
                <a:sym typeface="Wingdings" pitchFamily="2" charset="2"/>
              </a:rPr>
              <a:t>–light glucose + o₂)</a:t>
            </a:r>
            <a:r>
              <a:rPr lang="en-US" dirty="0" smtClean="0">
                <a:solidFill>
                  <a:schemeClr val="tx1"/>
                </a:solidFill>
                <a:latin typeface="Calibri"/>
                <a:sym typeface="Wingdings" pitchFamily="2" charset="2"/>
              </a:rPr>
              <a:t/>
            </a:r>
            <a:br>
              <a:rPr lang="en-US" dirty="0" smtClean="0">
                <a:solidFill>
                  <a:schemeClr val="tx1"/>
                </a:solidFill>
                <a:latin typeface="Calibri"/>
                <a:sym typeface="Wingdings" pitchFamily="2" charset="2"/>
              </a:rPr>
            </a:br>
            <a:r>
              <a:rPr lang="en-US" dirty="0" smtClean="0">
                <a:solidFill>
                  <a:schemeClr val="tx1"/>
                </a:solidFill>
                <a:latin typeface="Calibri"/>
                <a:sym typeface="Wingdings" pitchFamily="2" charset="2"/>
              </a:rPr>
              <a:t/>
            </a:r>
            <a:br>
              <a:rPr lang="en-US" dirty="0" smtClean="0">
                <a:solidFill>
                  <a:schemeClr val="tx1"/>
                </a:solidFill>
                <a:latin typeface="Calibri"/>
                <a:sym typeface="Wingdings" pitchFamily="2" charset="2"/>
              </a:rPr>
            </a:br>
            <a:r>
              <a:rPr lang="en-US" dirty="0" smtClean="0">
                <a:solidFill>
                  <a:schemeClr val="tx1"/>
                </a:solidFill>
                <a:latin typeface="Calibri"/>
                <a:sym typeface="Wingdings" pitchFamily="2" charset="2"/>
              </a:rPr>
              <a:t>	pro – chlorophyll on folds of cell 			membrane</a:t>
            </a:r>
            <a:br>
              <a:rPr lang="en-US" dirty="0" smtClean="0">
                <a:solidFill>
                  <a:schemeClr val="tx1"/>
                </a:solidFill>
                <a:latin typeface="Calibri"/>
                <a:sym typeface="Wingdings" pitchFamily="2" charset="2"/>
              </a:rPr>
            </a:br>
            <a:r>
              <a:rPr lang="en-US" dirty="0" smtClean="0">
                <a:solidFill>
                  <a:schemeClr val="tx1"/>
                </a:solidFill>
                <a:latin typeface="Calibri"/>
                <a:sym typeface="Wingdings" pitchFamily="2" charset="2"/>
              </a:rPr>
              <a:t/>
            </a:r>
            <a:br>
              <a:rPr lang="en-US" dirty="0" smtClean="0">
                <a:solidFill>
                  <a:schemeClr val="tx1"/>
                </a:solidFill>
                <a:latin typeface="Calibri"/>
                <a:sym typeface="Wingdings" pitchFamily="2" charset="2"/>
              </a:rPr>
            </a:br>
            <a:r>
              <a:rPr lang="en-US" dirty="0" smtClean="0">
                <a:solidFill>
                  <a:schemeClr val="tx1"/>
                </a:solidFill>
                <a:latin typeface="Calibri"/>
                <a:sym typeface="Wingdings" pitchFamily="2" charset="2"/>
              </a:rPr>
              <a:t>	</a:t>
            </a:r>
            <a:r>
              <a:rPr lang="en-US" dirty="0" err="1" smtClean="0">
                <a:solidFill>
                  <a:schemeClr val="tx1"/>
                </a:solidFill>
                <a:latin typeface="Calibri"/>
                <a:sym typeface="Wingdings" pitchFamily="2" charset="2"/>
              </a:rPr>
              <a:t>eu</a:t>
            </a:r>
            <a:r>
              <a:rPr lang="en-US" dirty="0" smtClean="0">
                <a:solidFill>
                  <a:schemeClr val="tx1"/>
                </a:solidFill>
                <a:latin typeface="Calibri"/>
                <a:sym typeface="Wingdings" pitchFamily="2" charset="2"/>
              </a:rPr>
              <a:t> – chlorophyll in chloroplasts</a:t>
            </a:r>
            <a:br>
              <a:rPr lang="en-US" dirty="0" smtClean="0">
                <a:solidFill>
                  <a:schemeClr val="tx1"/>
                </a:solidFill>
                <a:latin typeface="Calibri"/>
                <a:sym typeface="Wingdings" pitchFamily="2" charset="2"/>
              </a:rPr>
            </a:br>
            <a:r>
              <a:rPr lang="en-US" dirty="0" smtClean="0">
                <a:solidFill>
                  <a:schemeClr val="tx1"/>
                </a:solidFill>
                <a:latin typeface="Calibri"/>
                <a:sym typeface="Wingdings" pitchFamily="2" charset="2"/>
              </a:rPr>
              <a:t/>
            </a:r>
            <a:br>
              <a:rPr lang="en-US" dirty="0" smtClean="0">
                <a:solidFill>
                  <a:schemeClr val="tx1"/>
                </a:solidFill>
                <a:latin typeface="Calibri"/>
                <a:sym typeface="Wingdings" pitchFamily="2" charset="2"/>
              </a:rPr>
            </a:br>
            <a:r>
              <a:rPr lang="en-US" dirty="0" smtClean="0">
                <a:solidFill>
                  <a:schemeClr val="tx1"/>
                </a:solidFill>
                <a:latin typeface="Calibri"/>
                <a:sym typeface="Wingdings" pitchFamily="2" charset="2"/>
              </a:rPr>
              <a:t/>
            </a:r>
            <a:br>
              <a:rPr lang="en-US" dirty="0" smtClean="0">
                <a:solidFill>
                  <a:schemeClr val="tx1"/>
                </a:solidFill>
                <a:latin typeface="Calibri"/>
                <a:sym typeface="Wingdings" pitchFamily="2" charset="2"/>
              </a:rPr>
            </a:br>
            <a:endParaRPr lang="en-US" dirty="0">
              <a:solidFill>
                <a:schemeClr val="tx1"/>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745162"/>
          </a:xfrm>
        </p:spPr>
        <p:txBody>
          <a:bodyPr/>
          <a:lstStyle/>
          <a:p>
            <a:r>
              <a:rPr lang="en-US" dirty="0" smtClean="0">
                <a:solidFill>
                  <a:schemeClr val="tx1"/>
                </a:solidFill>
              </a:rPr>
              <a:t>CELL WALLS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pro – peptidoglycan</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err="1" smtClean="0">
                <a:solidFill>
                  <a:schemeClr val="tx1"/>
                </a:solidFill>
              </a:rPr>
              <a:t>eu</a:t>
            </a:r>
            <a:r>
              <a:rPr lang="en-US" dirty="0" smtClean="0">
                <a:solidFill>
                  <a:schemeClr val="tx1"/>
                </a:solidFill>
              </a:rPr>
              <a:t> – plants contain cellulose</a:t>
            </a:r>
            <a:br>
              <a:rPr lang="en-US" dirty="0" smtClean="0">
                <a:solidFill>
                  <a:schemeClr val="tx1"/>
                </a:solidFill>
              </a:rPr>
            </a:br>
            <a:r>
              <a:rPr lang="en-US" dirty="0" smtClean="0">
                <a:solidFill>
                  <a:schemeClr val="tx1"/>
                </a:solidFill>
              </a:rPr>
              <a:t>		fungi contain chitin</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1362"/>
          </a:xfrm>
        </p:spPr>
        <p:txBody>
          <a:bodyPr/>
          <a:lstStyle/>
          <a:p>
            <a:r>
              <a:rPr lang="en-US" dirty="0" smtClean="0">
                <a:solidFill>
                  <a:schemeClr val="tx1"/>
                </a:solidFill>
              </a:rPr>
              <a:t>GLYCOCALYX</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pro – some have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err="1" smtClean="0">
                <a:solidFill>
                  <a:schemeClr val="tx1"/>
                </a:solidFill>
              </a:rPr>
              <a:t>eu</a:t>
            </a:r>
            <a:r>
              <a:rPr lang="en-US" dirty="0" smtClean="0">
                <a:solidFill>
                  <a:schemeClr val="tx1"/>
                </a:solidFill>
              </a:rPr>
              <a:t> – some have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400" dirty="0" smtClean="0"/>
              <a:t>	</a:t>
            </a:r>
            <a:r>
              <a:rPr lang="en-US" sz="2800" dirty="0" smtClean="0">
                <a:solidFill>
                  <a:schemeClr val="tx1"/>
                </a:solidFill>
              </a:rPr>
              <a:t>b)</a:t>
            </a:r>
            <a:r>
              <a:rPr lang="en-US" sz="2800" dirty="0" smtClean="0"/>
              <a:t>  </a:t>
            </a:r>
            <a:r>
              <a:rPr lang="en-US" sz="2800" dirty="0" smtClean="0">
                <a:solidFill>
                  <a:schemeClr val="accent5">
                    <a:lumMod val="75000"/>
                  </a:schemeClr>
                </a:solidFill>
              </a:rPr>
              <a:t>CELL WALL</a:t>
            </a:r>
            <a:br>
              <a:rPr lang="en-US" sz="2800" dirty="0" smtClean="0">
                <a:solidFill>
                  <a:schemeClr val="accent5">
                    <a:lumMod val="75000"/>
                  </a:schemeClr>
                </a:solidFill>
              </a:rPr>
            </a:br>
            <a:r>
              <a:rPr lang="en-US" sz="2800" dirty="0" smtClean="0">
                <a:solidFill>
                  <a:schemeClr val="accent5">
                    <a:lumMod val="75000"/>
                  </a:schemeClr>
                </a:solidFill>
              </a:rPr>
              <a:t>		</a:t>
            </a:r>
            <a:r>
              <a:rPr lang="en-US" sz="2800" dirty="0" smtClean="0">
                <a:solidFill>
                  <a:schemeClr val="tx1"/>
                </a:solidFill>
              </a:rPr>
              <a:t>- determines the shape of the 				bacterium and provides 				strong structural support 			to prevent the cell from</a:t>
            </a:r>
            <a:br>
              <a:rPr lang="en-US" sz="2800" dirty="0" smtClean="0">
                <a:solidFill>
                  <a:schemeClr val="tx1"/>
                </a:solidFill>
              </a:rPr>
            </a:br>
            <a:r>
              <a:rPr lang="en-US" sz="2800" dirty="0" smtClean="0">
                <a:solidFill>
                  <a:schemeClr val="tx1"/>
                </a:solidFill>
              </a:rPr>
              <a:t>			bursting and from other 			dangers.</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745162"/>
          </a:xfrm>
        </p:spPr>
        <p:txBody>
          <a:bodyPr/>
          <a:lstStyle/>
          <a:p>
            <a:r>
              <a:rPr lang="en-US" dirty="0" smtClean="0">
                <a:solidFill>
                  <a:schemeClr val="tx1"/>
                </a:solidFill>
              </a:rPr>
              <a:t>ENDOSPORES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pro – </a:t>
            </a:r>
            <a:r>
              <a:rPr lang="en-US" i="1" dirty="0" smtClean="0">
                <a:solidFill>
                  <a:schemeClr val="tx1"/>
                </a:solidFill>
              </a:rPr>
              <a:t>Bacillus</a:t>
            </a:r>
            <a:r>
              <a:rPr lang="en-US" dirty="0" smtClean="0">
                <a:solidFill>
                  <a:schemeClr val="tx1"/>
                </a:solidFill>
              </a:rPr>
              <a:t> spp.</a:t>
            </a:r>
            <a:br>
              <a:rPr lang="en-US" dirty="0" smtClean="0">
                <a:solidFill>
                  <a:schemeClr val="tx1"/>
                </a:solidFill>
              </a:rPr>
            </a:br>
            <a:r>
              <a:rPr lang="en-US" dirty="0" smtClean="0">
                <a:solidFill>
                  <a:schemeClr val="tx1"/>
                </a:solidFill>
              </a:rPr>
              <a:t>                   </a:t>
            </a:r>
            <a:r>
              <a:rPr lang="en-US" i="1" dirty="0" smtClean="0">
                <a:solidFill>
                  <a:schemeClr val="tx1"/>
                </a:solidFill>
              </a:rPr>
              <a:t>Clostridium</a:t>
            </a:r>
            <a:r>
              <a:rPr lang="en-US" dirty="0" smtClean="0">
                <a:solidFill>
                  <a:schemeClr val="tx1"/>
                </a:solidFill>
              </a:rPr>
              <a:t> spp.</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err="1" smtClean="0">
                <a:solidFill>
                  <a:schemeClr val="tx1"/>
                </a:solidFill>
              </a:rPr>
              <a:t>Eu</a:t>
            </a:r>
            <a:r>
              <a:rPr lang="en-US" dirty="0" smtClean="0">
                <a:solidFill>
                  <a:schemeClr val="tx1"/>
                </a:solidFill>
              </a:rPr>
              <a:t> – none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745162"/>
          </a:xfrm>
        </p:spPr>
        <p:txBody>
          <a:bodyPr/>
          <a:lstStyle/>
          <a:p>
            <a:r>
              <a:rPr lang="en-US" dirty="0" smtClean="0">
                <a:solidFill>
                  <a:schemeClr val="tx1"/>
                </a:solidFill>
              </a:rPr>
              <a:t>GAS VESICLES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pro – photosynthetic bacteria</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err="1" smtClean="0">
                <a:solidFill>
                  <a:schemeClr val="tx1"/>
                </a:solidFill>
              </a:rPr>
              <a:t>eu</a:t>
            </a:r>
            <a:r>
              <a:rPr lang="en-US" dirty="0" smtClean="0">
                <a:solidFill>
                  <a:schemeClr val="tx1"/>
                </a:solidFill>
              </a:rPr>
              <a:t> – none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68962"/>
          </a:xfrm>
        </p:spPr>
        <p:txBody>
          <a:bodyPr/>
          <a:lstStyle/>
          <a:p>
            <a:r>
              <a:rPr lang="en-US" dirty="0" smtClean="0">
                <a:solidFill>
                  <a:schemeClr val="tx1"/>
                </a:solidFill>
              </a:rPr>
              <a:t>APPENDAGES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pro – flagella, </a:t>
            </a:r>
            <a:r>
              <a:rPr lang="en-US" dirty="0" err="1" smtClean="0">
                <a:solidFill>
                  <a:schemeClr val="tx1"/>
                </a:solidFill>
              </a:rPr>
              <a:t>pili</a:t>
            </a:r>
            <a:r>
              <a:rPr lang="en-US" dirty="0" smtClean="0">
                <a:solidFill>
                  <a:schemeClr val="tx1"/>
                </a:solidFill>
              </a:rPr>
              <a:t>, </a:t>
            </a:r>
            <a:r>
              <a:rPr lang="en-US" dirty="0" err="1" smtClean="0">
                <a:solidFill>
                  <a:schemeClr val="tx1"/>
                </a:solidFill>
              </a:rPr>
              <a:t>fimbriae</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err="1" smtClean="0">
                <a:solidFill>
                  <a:schemeClr val="tx1"/>
                </a:solidFill>
              </a:rPr>
              <a:t>eu</a:t>
            </a:r>
            <a:r>
              <a:rPr lang="en-US" dirty="0" smtClean="0">
                <a:solidFill>
                  <a:schemeClr val="tx1"/>
                </a:solidFill>
              </a:rPr>
              <a:t> – flagella, cilia, pseudopods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745162"/>
          </a:xfrm>
        </p:spPr>
        <p:txBody>
          <a:bodyPr/>
          <a:lstStyle/>
          <a:p>
            <a:r>
              <a:rPr lang="en-US" dirty="0" smtClean="0">
                <a:solidFill>
                  <a:schemeClr val="tx1"/>
                </a:solidFill>
              </a:rPr>
              <a:t>MICROTUBULES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pro – none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err="1" smtClean="0">
                <a:solidFill>
                  <a:schemeClr val="tx1"/>
                </a:solidFill>
              </a:rPr>
              <a:t>eu</a:t>
            </a:r>
            <a:r>
              <a:rPr lang="en-US" dirty="0" smtClean="0">
                <a:solidFill>
                  <a:schemeClr val="tx1"/>
                </a:solidFill>
              </a:rPr>
              <a:t> – the “9 + 2” arrangement of</a:t>
            </a:r>
            <a:br>
              <a:rPr lang="en-US" dirty="0" smtClean="0">
                <a:solidFill>
                  <a:schemeClr val="tx1"/>
                </a:solidFill>
              </a:rPr>
            </a:br>
            <a:r>
              <a:rPr lang="en-US" dirty="0" smtClean="0">
                <a:solidFill>
                  <a:schemeClr val="tx1"/>
                </a:solidFill>
              </a:rPr>
              <a:t>		microtubules in flagella </a:t>
            </a:r>
            <a:br>
              <a:rPr lang="en-US" dirty="0" smtClean="0">
                <a:solidFill>
                  <a:schemeClr val="tx1"/>
                </a:solidFill>
              </a:rPr>
            </a:br>
            <a:r>
              <a:rPr lang="en-US" dirty="0" smtClean="0">
                <a:solidFill>
                  <a:schemeClr val="tx1"/>
                </a:solidFill>
              </a:rPr>
              <a:t>		and cilia, </a:t>
            </a:r>
            <a:r>
              <a:rPr lang="en-US" dirty="0" err="1" smtClean="0">
                <a:solidFill>
                  <a:schemeClr val="tx1"/>
                </a:solidFill>
              </a:rPr>
              <a:t>centrioles</a:t>
            </a:r>
            <a:r>
              <a:rPr lang="en-US" dirty="0" smtClean="0">
                <a:solidFill>
                  <a:schemeClr val="tx1"/>
                </a:solidFill>
              </a:rPr>
              <a:t>, 			spindle fibers, 				cytoskeleton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1362"/>
          </a:xfrm>
        </p:spPr>
        <p:txBody>
          <a:bodyPr/>
          <a:lstStyle/>
          <a:p>
            <a:r>
              <a:rPr lang="en-US" dirty="0" smtClean="0">
                <a:solidFill>
                  <a:schemeClr val="tx1"/>
                </a:solidFill>
              </a:rPr>
              <a:t>SIZE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pro – usually less than 10 				</a:t>
            </a:r>
            <a:r>
              <a:rPr lang="el-GR" dirty="0" smtClean="0">
                <a:solidFill>
                  <a:schemeClr val="tx1"/>
                </a:solidFill>
              </a:rPr>
              <a:t>μ</a:t>
            </a:r>
            <a:r>
              <a:rPr lang="en-US" dirty="0" err="1" smtClean="0">
                <a:solidFill>
                  <a:schemeClr val="tx1"/>
                </a:solidFill>
              </a:rPr>
              <a:t>icrons</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err="1" smtClean="0">
                <a:solidFill>
                  <a:schemeClr val="tx1"/>
                </a:solidFill>
              </a:rPr>
              <a:t>eu</a:t>
            </a:r>
            <a:r>
              <a:rPr lang="en-US" dirty="0" smtClean="0">
                <a:solidFill>
                  <a:schemeClr val="tx1"/>
                </a:solidFill>
              </a:rPr>
              <a:t> – usually greater than </a:t>
            </a:r>
            <a:r>
              <a:rPr lang="en-US" smtClean="0">
                <a:solidFill>
                  <a:schemeClr val="tx1"/>
                </a:solidFill>
              </a:rPr>
              <a:t>10 			microns</a:t>
            </a:r>
            <a:br>
              <a:rPr lang="en-US" smtClean="0">
                <a:solidFill>
                  <a:schemeClr val="tx1"/>
                </a:solidFill>
              </a:rPr>
            </a:br>
            <a:r>
              <a:rPr lang="en-US" smtClean="0">
                <a:solidFill>
                  <a:schemeClr val="tx1"/>
                </a:solidFill>
              </a:rPr>
              <a:t/>
            </a:r>
            <a:br>
              <a:rPr lang="en-US" smtClean="0">
                <a:solidFill>
                  <a:schemeClr val="tx1"/>
                </a:solidFill>
              </a:rPr>
            </a:br>
            <a:r>
              <a:rPr lang="en-US" smtClean="0">
                <a:solidFill>
                  <a:schemeClr val="tx1"/>
                </a:solidFill>
              </a:rPr>
              <a:t/>
            </a:r>
            <a:br>
              <a:rPr lang="en-US" smtClean="0">
                <a:solidFill>
                  <a:schemeClr val="tx1"/>
                </a:solidFill>
              </a:rPr>
            </a:br>
            <a:endParaRPr lang="en-US" dirty="0">
              <a:solidFill>
                <a:schemeClr val="tx1"/>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745162"/>
          </a:xfrm>
        </p:spPr>
        <p:txBody>
          <a:bodyPr/>
          <a:lstStyle/>
          <a:p>
            <a:r>
              <a:rPr lang="en-US" dirty="0" smtClean="0">
                <a:solidFill>
                  <a:schemeClr val="tx1"/>
                </a:solidFill>
              </a:rPr>
              <a:t>Microbiologists study the following </a:t>
            </a:r>
            <a:br>
              <a:rPr lang="en-US" dirty="0" smtClean="0">
                <a:solidFill>
                  <a:schemeClr val="tx1"/>
                </a:solidFill>
              </a:rPr>
            </a:br>
            <a:r>
              <a:rPr lang="en-US" dirty="0" smtClean="0">
                <a:solidFill>
                  <a:schemeClr val="tx1"/>
                </a:solidFill>
              </a:rPr>
              <a:t>	types of eukaryotes: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smtClean="0">
                <a:solidFill>
                  <a:srgbClr val="FF0000"/>
                </a:solidFill>
              </a:rPr>
              <a:t>a) protozoa – </a:t>
            </a:r>
            <a:r>
              <a:rPr lang="en-US" dirty="0" err="1" smtClean="0">
                <a:solidFill>
                  <a:srgbClr val="FF0000"/>
                </a:solidFill>
              </a:rPr>
              <a:t>protozoology</a:t>
            </a: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smtClean="0">
                <a:solidFill>
                  <a:srgbClr val="00B050"/>
                </a:solidFill>
              </a:rPr>
              <a:t>b) algae – </a:t>
            </a:r>
            <a:r>
              <a:rPr lang="en-US" dirty="0" err="1" smtClean="0">
                <a:solidFill>
                  <a:srgbClr val="00B050"/>
                </a:solidFill>
              </a:rPr>
              <a:t>phycology</a:t>
            </a: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smtClean="0">
                <a:solidFill>
                  <a:srgbClr val="0070C0"/>
                </a:solidFill>
              </a:rPr>
              <a:t>c) fungi – mycology</a:t>
            </a: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smtClean="0">
                <a:solidFill>
                  <a:srgbClr val="7030A0"/>
                </a:solidFill>
              </a:rPr>
              <a:t>d) invertebrate animals</a:t>
            </a:r>
            <a:br>
              <a:rPr lang="en-US" dirty="0" smtClean="0">
                <a:solidFill>
                  <a:srgbClr val="7030A0"/>
                </a:solidFill>
              </a:rPr>
            </a:br>
            <a:r>
              <a:rPr lang="en-US" dirty="0" smtClean="0">
                <a:solidFill>
                  <a:srgbClr val="7030A0"/>
                </a:solidFill>
              </a:rPr>
              <a:t>		(worms, insect transmitted</a:t>
            </a:r>
            <a:br>
              <a:rPr lang="en-US" dirty="0" smtClean="0">
                <a:solidFill>
                  <a:srgbClr val="7030A0"/>
                </a:solidFill>
              </a:rPr>
            </a:br>
            <a:r>
              <a:rPr lang="en-US" dirty="0" smtClean="0">
                <a:solidFill>
                  <a:srgbClr val="7030A0"/>
                </a:solidFill>
              </a:rPr>
              <a:t>		diseases) – </a:t>
            </a:r>
            <a:r>
              <a:rPr lang="en-US" dirty="0" err="1" smtClean="0">
                <a:solidFill>
                  <a:srgbClr val="7030A0"/>
                </a:solidFill>
              </a:rPr>
              <a:t>parasitology</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745162"/>
          </a:xfrm>
        </p:spPr>
        <p:txBody>
          <a:bodyPr/>
          <a:lstStyle/>
          <a:p>
            <a:pPr algn="ctr"/>
            <a:r>
              <a:rPr lang="en-US" dirty="0" smtClean="0">
                <a:solidFill>
                  <a:srgbClr val="7030A0"/>
                </a:solidFill>
              </a:rPr>
              <a:t>THE </a:t>
            </a:r>
            <a:r>
              <a:rPr lang="en-US" smtClean="0">
                <a:solidFill>
                  <a:srgbClr val="7030A0"/>
                </a:solidFill>
              </a:rPr>
              <a:t>KINGDOM PROTISTA</a:t>
            </a:r>
            <a:br>
              <a:rPr lang="en-US" smtClean="0">
                <a:solidFill>
                  <a:srgbClr val="7030A0"/>
                </a:solidFill>
              </a:rPr>
            </a:br>
            <a:r>
              <a:rPr lang="en-US" smtClean="0">
                <a:solidFill>
                  <a:srgbClr val="7030A0"/>
                </a:solidFill>
              </a:rPr>
              <a:t/>
            </a:r>
            <a:br>
              <a:rPr lang="en-US" smtClean="0">
                <a:solidFill>
                  <a:srgbClr val="7030A0"/>
                </a:solidFill>
              </a:rPr>
            </a:br>
            <a:r>
              <a:rPr lang="en-US" smtClean="0">
                <a:solidFill>
                  <a:srgbClr val="7030A0"/>
                </a:solidFill>
              </a:rPr>
              <a:t/>
            </a:r>
            <a:br>
              <a:rPr lang="en-US" smtClean="0">
                <a:solidFill>
                  <a:srgbClr val="7030A0"/>
                </a:solidFill>
              </a:rPr>
            </a:br>
            <a:r>
              <a:rPr lang="en-US" smtClean="0">
                <a:solidFill>
                  <a:srgbClr val="7030A0"/>
                </a:solidFill>
              </a:rPr>
              <a:t/>
            </a:r>
            <a:br>
              <a:rPr lang="en-US" smtClean="0">
                <a:solidFill>
                  <a:srgbClr val="7030A0"/>
                </a:solidFill>
              </a:rPr>
            </a:br>
            <a:r>
              <a:rPr lang="en-US" smtClean="0">
                <a:solidFill>
                  <a:srgbClr val="7030A0"/>
                </a:solidFill>
              </a:rPr>
              <a:t/>
            </a:r>
            <a:br>
              <a:rPr lang="en-US" smtClean="0">
                <a:solidFill>
                  <a:srgbClr val="7030A0"/>
                </a:solidFill>
              </a:rPr>
            </a:br>
            <a:r>
              <a:rPr lang="en-US" smtClean="0">
                <a:solidFill>
                  <a:srgbClr val="7030A0"/>
                </a:solidFill>
              </a:rPr>
              <a:t/>
            </a:r>
            <a:br>
              <a:rPr lang="en-US" smtClean="0">
                <a:solidFill>
                  <a:srgbClr val="7030A0"/>
                </a:solidFill>
              </a:rPr>
            </a:br>
            <a:r>
              <a:rPr lang="en-US" smtClean="0">
                <a:solidFill>
                  <a:srgbClr val="7030A0"/>
                </a:solidFill>
              </a:rPr>
              <a:t/>
            </a:r>
            <a:br>
              <a:rPr lang="en-US" smtClean="0">
                <a:solidFill>
                  <a:srgbClr val="7030A0"/>
                </a:solidFill>
              </a:rPr>
            </a:br>
            <a:endParaRPr lang="en-US" dirty="0">
              <a:solidFill>
                <a:srgbClr val="7030A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2060"/>
                </a:solidFill>
              </a:rPr>
              <a:t>Various Bacterial Shapes</a:t>
            </a:r>
            <a:endParaRPr lang="en-US" dirty="0">
              <a:solidFill>
                <a:srgbClr val="002060"/>
              </a:solidFill>
            </a:endParaRPr>
          </a:p>
        </p:txBody>
      </p:sp>
      <p:pic>
        <p:nvPicPr>
          <p:cNvPr id="5" name="Content Placeholder 4" descr="Bacteria_shapes.png"/>
          <p:cNvPicPr>
            <a:picLocks noGrp="1" noChangeAspect="1"/>
          </p:cNvPicPr>
          <p:nvPr>
            <p:ph sz="quarter" idx="1"/>
          </p:nvPr>
        </p:nvPicPr>
        <p:blipFill>
          <a:blip r:embed="rId2" cstate="print"/>
          <a:stretch>
            <a:fillRect/>
          </a:stretch>
        </p:blipFill>
        <p:spPr>
          <a:xfrm>
            <a:off x="1143000" y="1752600"/>
            <a:ext cx="6400800" cy="43434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smtClean="0">
                <a:solidFill>
                  <a:schemeClr val="tx1"/>
                </a:solidFill>
              </a:rPr>
              <a:t>BACTERIA HAVE THREE (3) PREDOMINANT SHAPES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COCCUS</a:t>
            </a:r>
            <a:br>
              <a:rPr lang="en-US" sz="2800" dirty="0" smtClean="0">
                <a:solidFill>
                  <a:schemeClr val="tx1"/>
                </a:solidFill>
              </a:rPr>
            </a:br>
            <a:r>
              <a:rPr lang="en-US" sz="2800" dirty="0" smtClean="0">
                <a:solidFill>
                  <a:schemeClr val="tx1"/>
                </a:solidFill>
              </a:rPr>
              <a:t>		- </a:t>
            </a:r>
            <a:r>
              <a:rPr lang="en-US" sz="2800" dirty="0" err="1" smtClean="0">
                <a:solidFill>
                  <a:schemeClr val="tx1"/>
                </a:solidFill>
              </a:rPr>
              <a:t>coccus</a:t>
            </a:r>
            <a:r>
              <a:rPr lang="en-US" sz="2800" dirty="0" smtClean="0">
                <a:solidFill>
                  <a:schemeClr val="tx1"/>
                </a:solidFill>
              </a:rPr>
              <a:t/>
            </a:r>
            <a:br>
              <a:rPr lang="en-US" sz="2800" dirty="0" smtClean="0">
                <a:solidFill>
                  <a:schemeClr val="tx1"/>
                </a:solidFill>
              </a:rPr>
            </a:br>
            <a:r>
              <a:rPr lang="en-US" sz="2800" dirty="0" smtClean="0">
                <a:solidFill>
                  <a:schemeClr val="tx1"/>
                </a:solidFill>
              </a:rPr>
              <a:t>		- </a:t>
            </a:r>
            <a:r>
              <a:rPr lang="en-US" sz="2800" dirty="0" err="1" smtClean="0">
                <a:solidFill>
                  <a:schemeClr val="tx1"/>
                </a:solidFill>
              </a:rPr>
              <a:t>diplococci</a:t>
            </a:r>
            <a:r>
              <a:rPr lang="en-US" sz="2800" dirty="0" smtClean="0">
                <a:solidFill>
                  <a:schemeClr val="tx1"/>
                </a:solidFill>
              </a:rPr>
              <a:t/>
            </a:r>
            <a:br>
              <a:rPr lang="en-US" sz="2800" dirty="0" smtClean="0">
                <a:solidFill>
                  <a:schemeClr val="tx1"/>
                </a:solidFill>
              </a:rPr>
            </a:br>
            <a:r>
              <a:rPr lang="en-US" sz="2800" dirty="0" smtClean="0">
                <a:solidFill>
                  <a:schemeClr val="tx1"/>
                </a:solidFill>
              </a:rPr>
              <a:t>		- streptococci</a:t>
            </a:r>
            <a:br>
              <a:rPr lang="en-US" sz="2800" dirty="0" smtClean="0">
                <a:solidFill>
                  <a:schemeClr val="tx1"/>
                </a:solidFill>
              </a:rPr>
            </a:br>
            <a:r>
              <a:rPr lang="en-US" sz="2800" dirty="0" smtClean="0">
                <a:solidFill>
                  <a:schemeClr val="tx1"/>
                </a:solidFill>
              </a:rPr>
              <a:t>		- staphylococci</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solidFill>
                  <a:schemeClr val="tx1"/>
                </a:solidFill>
              </a:rPr>
              <a:t>Cocci</a:t>
            </a:r>
            <a:r>
              <a:rPr lang="en-US" dirty="0" smtClean="0">
                <a:solidFill>
                  <a:schemeClr val="tx1"/>
                </a:solidFill>
              </a:rPr>
              <a:t>- Spherical shaped</a:t>
            </a:r>
            <a:endParaRPr lang="en-US" dirty="0">
              <a:solidFill>
                <a:schemeClr val="tx1"/>
              </a:solidFill>
            </a:endParaRPr>
          </a:p>
        </p:txBody>
      </p:sp>
      <p:pic>
        <p:nvPicPr>
          <p:cNvPr id="6" name="Content Placeholder 5" descr="497px-Arrangement_of_cocci_bacteria_svg.png"/>
          <p:cNvPicPr>
            <a:picLocks noGrp="1" noChangeAspect="1"/>
          </p:cNvPicPr>
          <p:nvPr>
            <p:ph sz="quarter" idx="1"/>
          </p:nvPr>
        </p:nvPicPr>
        <p:blipFill>
          <a:blip r:embed="rId2" cstate="print"/>
          <a:stretch>
            <a:fillRect/>
          </a:stretch>
        </p:blipFill>
        <p:spPr>
          <a:xfrm>
            <a:off x="304800" y="1600200"/>
            <a:ext cx="4267200" cy="3657600"/>
          </a:xfrm>
        </p:spPr>
      </p:pic>
      <p:pic>
        <p:nvPicPr>
          <p:cNvPr id="7" name="Content Placeholder 6" descr="Cocci7.jpg"/>
          <p:cNvPicPr>
            <a:picLocks noGrp="1" noChangeAspect="1"/>
          </p:cNvPicPr>
          <p:nvPr>
            <p:ph sz="quarter" idx="2"/>
          </p:nvPr>
        </p:nvPicPr>
        <p:blipFill>
          <a:blip r:embed="rId3" cstate="print"/>
          <a:stretch>
            <a:fillRect/>
          </a:stretch>
        </p:blipFill>
        <p:spPr>
          <a:xfrm>
            <a:off x="4724399" y="1828800"/>
            <a:ext cx="3505201" cy="3427021"/>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800" dirty="0" smtClean="0"/>
              <a:t>	</a:t>
            </a:r>
            <a:r>
              <a:rPr lang="en-US" sz="2800" dirty="0" smtClean="0">
                <a:solidFill>
                  <a:schemeClr val="tx1"/>
                </a:solidFill>
              </a:rPr>
              <a:t>BACILLUS</a:t>
            </a:r>
            <a:br>
              <a:rPr lang="en-US" sz="2800" dirty="0" smtClean="0">
                <a:solidFill>
                  <a:schemeClr val="tx1"/>
                </a:solidFill>
              </a:rPr>
            </a:br>
            <a:r>
              <a:rPr lang="en-US" sz="2800" dirty="0" smtClean="0">
                <a:solidFill>
                  <a:schemeClr val="tx1"/>
                </a:solidFill>
              </a:rPr>
              <a:t>		- bacillus</a:t>
            </a:r>
            <a:br>
              <a:rPr lang="en-US" sz="2800" dirty="0" smtClean="0">
                <a:solidFill>
                  <a:schemeClr val="tx1"/>
                </a:solidFill>
              </a:rPr>
            </a:br>
            <a:r>
              <a:rPr lang="en-US" sz="2800" dirty="0" smtClean="0">
                <a:solidFill>
                  <a:schemeClr val="tx1"/>
                </a:solidFill>
              </a:rPr>
              <a:t>		- </a:t>
            </a:r>
            <a:r>
              <a:rPr lang="en-US" sz="2800" dirty="0" err="1" smtClean="0">
                <a:solidFill>
                  <a:schemeClr val="tx1"/>
                </a:solidFill>
              </a:rPr>
              <a:t>diplobacilli</a:t>
            </a:r>
            <a:r>
              <a:rPr lang="en-US" sz="2800" dirty="0" smtClean="0">
                <a:solidFill>
                  <a:schemeClr val="tx1"/>
                </a:solidFill>
              </a:rPr>
              <a:t/>
            </a:r>
            <a:br>
              <a:rPr lang="en-US" sz="2800" dirty="0" smtClean="0">
                <a:solidFill>
                  <a:schemeClr val="tx1"/>
                </a:solidFill>
              </a:rPr>
            </a:br>
            <a:r>
              <a:rPr lang="en-US" sz="2800" dirty="0" smtClean="0">
                <a:solidFill>
                  <a:schemeClr val="tx1"/>
                </a:solidFill>
              </a:rPr>
              <a:t>		- </a:t>
            </a:r>
            <a:r>
              <a:rPr lang="en-US" sz="2800" dirty="0" err="1" smtClean="0">
                <a:solidFill>
                  <a:schemeClr val="tx1"/>
                </a:solidFill>
              </a:rPr>
              <a:t>streptobacilli</a:t>
            </a:r>
            <a:r>
              <a:rPr lang="en-US" sz="2800" dirty="0" smtClean="0">
                <a:solidFill>
                  <a:schemeClr val="tx1"/>
                </a:solidFill>
              </a:rPr>
              <a:t/>
            </a:r>
            <a:br>
              <a:rPr lang="en-US" sz="2800" dirty="0" smtClean="0">
                <a:solidFill>
                  <a:schemeClr val="tx1"/>
                </a:solidFill>
              </a:rPr>
            </a:br>
            <a:r>
              <a:rPr lang="en-US" sz="2800" dirty="0" smtClean="0">
                <a:solidFill>
                  <a:schemeClr val="tx1"/>
                </a:solidFill>
              </a:rPr>
              <a:t>		- </a:t>
            </a:r>
            <a:r>
              <a:rPr lang="en-US" sz="2800" dirty="0" err="1" smtClean="0">
                <a:solidFill>
                  <a:schemeClr val="tx1"/>
                </a:solidFill>
              </a:rPr>
              <a:t>coccobacillus</a:t>
            </a:r>
            <a:r>
              <a:rPr lang="en-US" sz="2800" dirty="0" smtClean="0">
                <a:solidFill>
                  <a:schemeClr val="tx1"/>
                </a:solidFill>
              </a:rPr>
              <a:t/>
            </a:r>
            <a:br>
              <a:rPr lang="en-US" sz="2800" dirty="0" smtClean="0">
                <a:solidFill>
                  <a:schemeClr val="tx1"/>
                </a:solidFill>
              </a:rPr>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Bacilli – rod shaped</a:t>
            </a:r>
            <a:endParaRPr lang="en-US" dirty="0">
              <a:solidFill>
                <a:schemeClr val="tx1"/>
              </a:solidFill>
            </a:endParaRPr>
          </a:p>
        </p:txBody>
      </p:sp>
      <p:pic>
        <p:nvPicPr>
          <p:cNvPr id="6" name="Content Placeholder 5" descr="Bacteria_shapes.png"/>
          <p:cNvPicPr>
            <a:picLocks noGrp="1" noChangeAspect="1"/>
          </p:cNvPicPr>
          <p:nvPr>
            <p:ph sz="quarter" idx="1"/>
          </p:nvPr>
        </p:nvPicPr>
        <p:blipFill>
          <a:blip r:embed="rId2" cstate="print"/>
          <a:stretch>
            <a:fillRect/>
          </a:stretch>
        </p:blipFill>
        <p:spPr>
          <a:xfrm>
            <a:off x="457200" y="1676400"/>
            <a:ext cx="3657599" cy="3886200"/>
          </a:xfrm>
        </p:spPr>
      </p:pic>
      <p:pic>
        <p:nvPicPr>
          <p:cNvPr id="7" name="Content Placeholder 6" descr="Bacilli1.jpg"/>
          <p:cNvPicPr>
            <a:picLocks noGrp="1" noChangeAspect="1"/>
          </p:cNvPicPr>
          <p:nvPr>
            <p:ph sz="quarter" idx="2"/>
          </p:nvPr>
        </p:nvPicPr>
        <p:blipFill>
          <a:blip r:embed="rId3" cstate="print"/>
          <a:stretch>
            <a:fillRect/>
          </a:stretch>
        </p:blipFill>
        <p:spPr>
          <a:xfrm>
            <a:off x="4267200" y="1905000"/>
            <a:ext cx="3581400" cy="31242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800" dirty="0" smtClean="0"/>
              <a:t>	</a:t>
            </a:r>
            <a:r>
              <a:rPr lang="en-US" sz="2800" dirty="0" smtClean="0">
                <a:solidFill>
                  <a:schemeClr val="tx1"/>
                </a:solidFill>
              </a:rPr>
              <a:t>SPIRAL</a:t>
            </a:r>
            <a:br>
              <a:rPr lang="en-US" sz="2800" dirty="0" smtClean="0">
                <a:solidFill>
                  <a:schemeClr val="tx1"/>
                </a:solidFill>
              </a:rPr>
            </a:br>
            <a:r>
              <a:rPr lang="en-US" sz="2800" dirty="0" smtClean="0">
                <a:solidFill>
                  <a:schemeClr val="tx1"/>
                </a:solidFill>
              </a:rPr>
              <a:t>		- </a:t>
            </a:r>
            <a:r>
              <a:rPr lang="en-US" sz="2800" dirty="0" err="1" smtClean="0">
                <a:solidFill>
                  <a:schemeClr val="tx1"/>
                </a:solidFill>
              </a:rPr>
              <a:t>vibrio</a:t>
            </a:r>
            <a:r>
              <a:rPr lang="en-US" sz="2800" dirty="0" smtClean="0">
                <a:solidFill>
                  <a:schemeClr val="tx1"/>
                </a:solidFill>
              </a:rPr>
              <a:t/>
            </a:r>
            <a:br>
              <a:rPr lang="en-US" sz="2800" dirty="0" smtClean="0">
                <a:solidFill>
                  <a:schemeClr val="tx1"/>
                </a:solidFill>
              </a:rPr>
            </a:br>
            <a:r>
              <a:rPr lang="en-US" sz="2800" dirty="0" smtClean="0">
                <a:solidFill>
                  <a:schemeClr val="tx1"/>
                </a:solidFill>
              </a:rPr>
              <a:t>		- </a:t>
            </a:r>
            <a:r>
              <a:rPr lang="en-US" sz="2800" dirty="0" err="1" smtClean="0">
                <a:solidFill>
                  <a:schemeClr val="tx1"/>
                </a:solidFill>
              </a:rPr>
              <a:t>spirillum</a:t>
            </a:r>
            <a:r>
              <a:rPr lang="en-US" sz="2800" dirty="0" smtClean="0">
                <a:solidFill>
                  <a:schemeClr val="tx1"/>
                </a:solidFill>
              </a:rPr>
              <a:t/>
            </a:r>
            <a:br>
              <a:rPr lang="en-US" sz="2800" dirty="0" smtClean="0">
                <a:solidFill>
                  <a:schemeClr val="tx1"/>
                </a:solidFill>
              </a:rPr>
            </a:br>
            <a:r>
              <a:rPr lang="en-US" sz="2800" dirty="0" smtClean="0">
                <a:solidFill>
                  <a:schemeClr val="tx1"/>
                </a:solidFill>
              </a:rPr>
              <a:t>		- spirochete</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Vibrio – curved BACTERIUM</a:t>
            </a:r>
            <a:endParaRPr lang="en-US" dirty="0">
              <a:solidFill>
                <a:schemeClr val="tx1"/>
              </a:solidFill>
            </a:endParaRPr>
          </a:p>
        </p:txBody>
      </p:sp>
      <p:pic>
        <p:nvPicPr>
          <p:cNvPr id="7" name="Content Placeholder 6" descr="Vibrio_vulnificus_01.png"/>
          <p:cNvPicPr>
            <a:picLocks noGrp="1" noChangeAspect="1"/>
          </p:cNvPicPr>
          <p:nvPr>
            <p:ph sz="quarter" idx="1"/>
          </p:nvPr>
        </p:nvPicPr>
        <p:blipFill>
          <a:blip r:embed="rId2" cstate="print"/>
          <a:stretch>
            <a:fillRect/>
          </a:stretch>
        </p:blipFill>
        <p:spPr>
          <a:xfrm>
            <a:off x="1195387" y="1600200"/>
            <a:ext cx="5991225" cy="443706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spirillum</a:t>
            </a:r>
            <a:endParaRPr lang="en-US" dirty="0"/>
          </a:p>
        </p:txBody>
      </p:sp>
      <p:pic>
        <p:nvPicPr>
          <p:cNvPr id="6" name="Content Placeholder 5" descr="spirilla.jpg"/>
          <p:cNvPicPr>
            <a:picLocks noGrp="1" noChangeAspect="1"/>
          </p:cNvPicPr>
          <p:nvPr>
            <p:ph sz="quarter" idx="1"/>
          </p:nvPr>
        </p:nvPicPr>
        <p:blipFill>
          <a:blip r:embed="rId2" cstate="print"/>
          <a:stretch>
            <a:fillRect/>
          </a:stretch>
        </p:blipFill>
        <p:spPr>
          <a:xfrm>
            <a:off x="1905000" y="1752601"/>
            <a:ext cx="4724400" cy="345723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6049962"/>
          </a:xfrm>
        </p:spPr>
        <p:txBody>
          <a:bodyPr/>
          <a:lstStyle/>
          <a:p>
            <a:r>
              <a:rPr lang="en-US" dirty="0" smtClean="0">
                <a:solidFill>
                  <a:schemeClr val="tx1"/>
                </a:solidFill>
                <a:latin typeface="Arial" pitchFamily="34" charset="0"/>
                <a:cs typeface="Arial" pitchFamily="34" charset="0"/>
              </a:rPr>
              <a:t>Test #2 Lecture Packet</a:t>
            </a:r>
            <a:br>
              <a:rPr lang="en-US" dirty="0" smtClean="0">
                <a:solidFill>
                  <a:schemeClr val="tx1"/>
                </a:solidFill>
                <a:latin typeface="Arial" pitchFamily="34" charset="0"/>
                <a:cs typeface="Arial" pitchFamily="34" charset="0"/>
              </a:rPr>
            </a:br>
            <a:r>
              <a:rPr lang="en-US" dirty="0" smtClean="0">
                <a:solidFill>
                  <a:schemeClr val="tx1"/>
                </a:solidFill>
                <a:latin typeface="Arial" pitchFamily="34" charset="0"/>
                <a:cs typeface="Arial" pitchFamily="34" charset="0"/>
              </a:rPr>
              <a:t/>
            </a:r>
            <a:br>
              <a:rPr lang="en-US" dirty="0" smtClean="0">
                <a:solidFill>
                  <a:schemeClr val="tx1"/>
                </a:solidFill>
                <a:latin typeface="Arial" pitchFamily="34" charset="0"/>
                <a:cs typeface="Arial" pitchFamily="34" charset="0"/>
              </a:rPr>
            </a:br>
            <a:r>
              <a:rPr lang="en-US" dirty="0" smtClean="0">
                <a:solidFill>
                  <a:schemeClr val="tx1"/>
                </a:solidFill>
                <a:latin typeface="Arial" pitchFamily="34" charset="0"/>
                <a:cs typeface="Arial" pitchFamily="34" charset="0"/>
              </a:rPr>
              <a:t>	</a:t>
            </a:r>
            <a:r>
              <a:rPr lang="en-US" sz="2800" dirty="0" smtClean="0">
                <a:solidFill>
                  <a:srgbClr val="FF0000"/>
                </a:solidFill>
                <a:latin typeface="Arial" pitchFamily="34" charset="0"/>
                <a:cs typeface="Arial" pitchFamily="34" charset="0"/>
              </a:rPr>
              <a:t>- a survey of microorganisms</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dirty="0" smtClean="0">
                <a:solidFill>
                  <a:schemeClr val="tx1"/>
                </a:solidFill>
                <a:latin typeface="Arial" pitchFamily="34" charset="0"/>
                <a:cs typeface="Arial" pitchFamily="34" charset="0"/>
              </a:rPr>
              <a:t/>
            </a:r>
            <a:br>
              <a:rPr lang="en-US" dirty="0" smtClean="0">
                <a:solidFill>
                  <a:schemeClr val="tx1"/>
                </a:solidFill>
                <a:latin typeface="Arial" pitchFamily="34" charset="0"/>
                <a:cs typeface="Arial" pitchFamily="34" charset="0"/>
              </a:rPr>
            </a:br>
            <a:r>
              <a:rPr lang="en-US" dirty="0" smtClean="0">
                <a:solidFill>
                  <a:schemeClr val="tx1"/>
                </a:solidFill>
                <a:latin typeface="Arial" pitchFamily="34" charset="0"/>
                <a:cs typeface="Arial" pitchFamily="34" charset="0"/>
              </a:rPr>
              <a:t>	</a:t>
            </a:r>
            <a:endParaRPr lang="en-US"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spirochetes</a:t>
            </a:r>
            <a:endParaRPr lang="en-US" dirty="0">
              <a:solidFill>
                <a:schemeClr val="tx1"/>
              </a:solidFill>
            </a:endParaRPr>
          </a:p>
        </p:txBody>
      </p:sp>
      <p:pic>
        <p:nvPicPr>
          <p:cNvPr id="4" name="Content Placeholder 3" descr="Vibrio_vulnificus_01.png"/>
          <p:cNvPicPr>
            <a:picLocks noGrp="1" noChangeAspect="1"/>
          </p:cNvPicPr>
          <p:nvPr>
            <p:ph sz="quarter" idx="1"/>
          </p:nvPr>
        </p:nvPicPr>
        <p:blipFill>
          <a:blip r:embed="rId2" cstate="print"/>
          <a:stretch>
            <a:fillRect/>
          </a:stretch>
        </p:blipFill>
        <p:spPr>
          <a:xfrm>
            <a:off x="2061456" y="1752601"/>
            <a:ext cx="4872744" cy="395248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973762"/>
          </a:xfrm>
        </p:spPr>
        <p:txBody>
          <a:bodyPr>
            <a:normAutofit fontScale="90000"/>
          </a:bodyPr>
          <a:lstStyle/>
          <a:p>
            <a:pPr algn="l"/>
            <a:r>
              <a:rPr lang="en-US" sz="2800" dirty="0" smtClean="0">
                <a:solidFill>
                  <a:schemeClr val="tx1"/>
                </a:solidFill>
                <a:latin typeface="Arial" pitchFamily="34" charset="0"/>
                <a:cs typeface="Arial" pitchFamily="34" charset="0"/>
              </a:rPr>
              <a:t>- The cell wall is a barrier to some substances.</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One of the most important molecular 	compounds of bacterial cell walls is 	</a:t>
            </a:r>
            <a:r>
              <a:rPr lang="en-US" sz="2800" dirty="0" smtClean="0">
                <a:solidFill>
                  <a:srgbClr val="FF0000"/>
                </a:solidFill>
                <a:latin typeface="Arial" pitchFamily="34" charset="0"/>
                <a:cs typeface="Arial" pitchFamily="34" charset="0"/>
              </a:rPr>
              <a:t>PEPTIDOGLYCAN</a:t>
            </a:r>
            <a:r>
              <a:rPr lang="en-US" sz="2800" dirty="0" smtClean="0">
                <a:solidFill>
                  <a:schemeClr val="tx1"/>
                </a:solidFill>
                <a:latin typeface="Arial" pitchFamily="34" charset="0"/>
                <a:cs typeface="Arial" pitchFamily="34" charset="0"/>
              </a:rPr>
              <a:t>, which is unique from the 	cell walls of other organisms.</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Penicillin works to kill growing bacteria by 	inhibiting the amino acid cross links, 		weakening peptidoglycan and causing 		primarily gram positive cell walls to burst.</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Lysozymes inhibit the NAM-NAG </a:t>
            </a:r>
            <a:r>
              <a:rPr lang="en-US" sz="2800" dirty="0" err="1" smtClean="0">
                <a:solidFill>
                  <a:schemeClr val="tx1"/>
                </a:solidFill>
                <a:latin typeface="Arial" pitchFamily="34" charset="0"/>
                <a:cs typeface="Arial" pitchFamily="34" charset="0"/>
              </a:rPr>
              <a:t>glycosidic</a:t>
            </a:r>
            <a:r>
              <a:rPr lang="en-US" sz="2800" dirty="0" smtClean="0">
                <a:solidFill>
                  <a:schemeClr val="tx1"/>
                </a:solidFill>
                <a:latin typeface="Arial" pitchFamily="34" charset="0"/>
                <a:cs typeface="Arial" pitchFamily="34" charset="0"/>
              </a:rPr>
              <a:t> 		bonds of peptidoglycan.</a:t>
            </a:r>
            <a:r>
              <a:rPr lang="en-US" sz="2800" smtClean="0">
                <a:latin typeface="Arial" pitchFamily="34" charset="0"/>
                <a:cs typeface="Arial" pitchFamily="34" charset="0"/>
              </a:rPr>
              <a:t/>
            </a:r>
            <a:br>
              <a:rPr lang="en-US" sz="2800" smtClean="0">
                <a:latin typeface="Arial" pitchFamily="34" charset="0"/>
                <a:cs typeface="Arial" pitchFamily="34" charset="0"/>
              </a:rPr>
            </a:b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rPr>
              <a:t>NAM = N - ACETYLMURAMIC ACID</a:t>
            </a:r>
            <a:br>
              <a:rPr lang="en-US" sz="2400" dirty="0" smtClean="0">
                <a:solidFill>
                  <a:schemeClr val="tx1"/>
                </a:solidFill>
              </a:rPr>
            </a:br>
            <a:r>
              <a:rPr lang="en-US" sz="2400" dirty="0" smtClean="0">
                <a:solidFill>
                  <a:schemeClr val="tx1"/>
                </a:solidFill>
              </a:rPr>
              <a:t>NAG = N - ACETYLGLUCOSAMINE</a:t>
            </a:r>
            <a:endParaRPr lang="en-US" sz="2400" dirty="0">
              <a:solidFill>
                <a:schemeClr val="tx1"/>
              </a:solidFill>
            </a:endParaRPr>
          </a:p>
        </p:txBody>
      </p:sp>
      <p:pic>
        <p:nvPicPr>
          <p:cNvPr id="4" name="Content Placeholder 3" descr="namnag 1.jpg"/>
          <p:cNvPicPr>
            <a:picLocks noGrp="1" noChangeAspect="1"/>
          </p:cNvPicPr>
          <p:nvPr>
            <p:ph sz="quarter" idx="1"/>
          </p:nvPr>
        </p:nvPicPr>
        <p:blipFill>
          <a:blip r:embed="rId2" cstate="print"/>
          <a:stretch>
            <a:fillRect/>
          </a:stretch>
        </p:blipFill>
        <p:spPr>
          <a:xfrm>
            <a:off x="838200" y="1676400"/>
            <a:ext cx="7086600" cy="46482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eptidoglycan.jpg"/>
          <p:cNvPicPr>
            <a:picLocks noGrp="1" noChangeAspect="1"/>
          </p:cNvPicPr>
          <p:nvPr>
            <p:ph sz="quarter" idx="1"/>
          </p:nvPr>
        </p:nvPicPr>
        <p:blipFill>
          <a:blip r:embed="rId2" cstate="print"/>
          <a:stretch>
            <a:fillRect/>
          </a:stretch>
        </p:blipFill>
        <p:spPr>
          <a:xfrm>
            <a:off x="758952" y="304800"/>
            <a:ext cx="7165848" cy="60198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ram-cell-walls2.jpg"/>
          <p:cNvPicPr>
            <a:picLocks noGrp="1" noChangeAspect="1"/>
          </p:cNvPicPr>
          <p:nvPr>
            <p:ph sz="quarter" idx="1"/>
          </p:nvPr>
        </p:nvPicPr>
        <p:blipFill>
          <a:blip r:embed="rId2" cstate="print"/>
          <a:stretch>
            <a:fillRect/>
          </a:stretch>
        </p:blipFill>
        <p:spPr>
          <a:xfrm>
            <a:off x="914400" y="457200"/>
            <a:ext cx="6629400" cy="54864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800" dirty="0" smtClean="0">
                <a:solidFill>
                  <a:schemeClr val="tx1"/>
                </a:solidFill>
              </a:rPr>
              <a:t>GRAM POSITIVE CELLS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the cell wall and cell membrane are 	usually tightly pressed together</a:t>
            </a:r>
            <a:br>
              <a:rPr lang="en-US" sz="2800" dirty="0" smtClean="0">
                <a:solidFill>
                  <a:schemeClr val="tx1"/>
                </a:solidFill>
              </a:rPr>
            </a:br>
            <a:r>
              <a:rPr lang="en-US" sz="2800" dirty="0" smtClean="0">
                <a:solidFill>
                  <a:schemeClr val="tx1"/>
                </a:solidFill>
              </a:rPr>
              <a:t>- </a:t>
            </a:r>
            <a:r>
              <a:rPr lang="en-US" sz="2800" dirty="0" smtClean="0">
                <a:solidFill>
                  <a:srgbClr val="FF0000"/>
                </a:solidFill>
              </a:rPr>
              <a:t>techoic acids </a:t>
            </a:r>
            <a:r>
              <a:rPr lang="en-US" sz="2800" dirty="0" smtClean="0">
                <a:solidFill>
                  <a:schemeClr val="tx1"/>
                </a:solidFill>
              </a:rPr>
              <a:t>are incorporated into the 	cell wall</a:t>
            </a:r>
            <a:br>
              <a:rPr lang="en-US" sz="2800" dirty="0" smtClean="0">
                <a:solidFill>
                  <a:schemeClr val="tx1"/>
                </a:solidFill>
              </a:rPr>
            </a:br>
            <a:r>
              <a:rPr lang="en-US" sz="2800" dirty="0" smtClean="0">
                <a:solidFill>
                  <a:schemeClr val="tx1"/>
                </a:solidFill>
              </a:rPr>
              <a:t>- when viewed through the scanning 	electron microscope, the surface of 	gram positive cells is smooth</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GPC_Staph.jpg"/>
          <p:cNvPicPr>
            <a:picLocks noGrp="1" noChangeAspect="1"/>
          </p:cNvPicPr>
          <p:nvPr>
            <p:ph sz="quarter" idx="1"/>
          </p:nvPr>
        </p:nvPicPr>
        <p:blipFill>
          <a:blip r:embed="rId2" cstate="print"/>
          <a:stretch>
            <a:fillRect/>
          </a:stretch>
        </p:blipFill>
        <p:spPr>
          <a:xfrm>
            <a:off x="1447800" y="685800"/>
            <a:ext cx="5867400" cy="4953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fontScale="90000"/>
          </a:bodyPr>
          <a:lstStyle/>
          <a:p>
            <a:pPr algn="l"/>
            <a:r>
              <a:rPr lang="en-US" sz="2800" dirty="0" smtClean="0">
                <a:solidFill>
                  <a:schemeClr val="tx1"/>
                </a:solidFill>
              </a:rPr>
              <a:t>GRAM NEGATIVE CELLS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these bacteria have a distinct </a:t>
            </a:r>
            <a:r>
              <a:rPr lang="en-US" sz="2800" dirty="0" err="1" smtClean="0">
                <a:solidFill>
                  <a:srgbClr val="FF0000"/>
                </a:solidFill>
              </a:rPr>
              <a:t>periplasmic</a:t>
            </a:r>
            <a:r>
              <a:rPr lang="en-US" sz="2800" dirty="0" smtClean="0">
                <a:solidFill>
                  <a:srgbClr val="FF0000"/>
                </a:solidFill>
              </a:rPr>
              <a:t> 	space</a:t>
            </a:r>
            <a:r>
              <a:rPr lang="en-US" sz="2800" dirty="0" smtClean="0">
                <a:solidFill>
                  <a:schemeClr val="tx1"/>
                </a:solidFill>
              </a:rPr>
              <a:t> between the cell membrane and 	the 	LPS layer of the cell wall</a:t>
            </a:r>
            <a:br>
              <a:rPr lang="en-US" sz="2800" dirty="0" smtClean="0">
                <a:solidFill>
                  <a:schemeClr val="tx1"/>
                </a:solidFill>
              </a:rPr>
            </a:br>
            <a:r>
              <a:rPr lang="en-US" sz="2800" dirty="0" smtClean="0">
                <a:solidFill>
                  <a:schemeClr val="tx1"/>
                </a:solidFill>
              </a:rPr>
              <a:t>- </a:t>
            </a:r>
            <a:r>
              <a:rPr lang="en-US" sz="2800" dirty="0" err="1" smtClean="0">
                <a:solidFill>
                  <a:srgbClr val="FF0000"/>
                </a:solidFill>
              </a:rPr>
              <a:t>porin</a:t>
            </a:r>
            <a:r>
              <a:rPr lang="en-US" sz="2800" dirty="0" smtClean="0">
                <a:solidFill>
                  <a:srgbClr val="FF0000"/>
                </a:solidFill>
              </a:rPr>
              <a:t> proteins </a:t>
            </a:r>
            <a:r>
              <a:rPr lang="en-US" sz="2800" dirty="0" smtClean="0">
                <a:solidFill>
                  <a:schemeClr val="tx1"/>
                </a:solidFill>
              </a:rPr>
              <a:t>in the LPS (lipopolysaccharide) 	layer prevent the passage of some 	molecules, such as penicillin (most gram 	negative bacteria therefore aren’t 	affected by penicillin)</a:t>
            </a:r>
            <a:br>
              <a:rPr lang="en-US" sz="2800" dirty="0" smtClean="0">
                <a:solidFill>
                  <a:schemeClr val="tx1"/>
                </a:solidFill>
              </a:rPr>
            </a:br>
            <a:r>
              <a:rPr lang="en-US" sz="2800" dirty="0" smtClean="0">
                <a:solidFill>
                  <a:schemeClr val="tx1"/>
                </a:solidFill>
              </a:rPr>
              <a:t>- when viewed under the scanning electron 	microscope, these bacteria have a 	rough appearing surface</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gr neg.jpg"/>
          <p:cNvPicPr>
            <a:picLocks noGrp="1" noChangeAspect="1"/>
          </p:cNvPicPr>
          <p:nvPr>
            <p:ph sz="quarter" idx="1"/>
          </p:nvPr>
        </p:nvPicPr>
        <p:blipFill>
          <a:blip r:embed="rId2" cstate="print"/>
          <a:stretch>
            <a:fillRect/>
          </a:stretch>
        </p:blipFill>
        <p:spPr>
          <a:xfrm>
            <a:off x="499309" y="838200"/>
            <a:ext cx="7383382" cy="563562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rm pos vs neg.gif"/>
          <p:cNvPicPr>
            <a:picLocks noGrp="1" noChangeAspect="1"/>
          </p:cNvPicPr>
          <p:nvPr>
            <p:ph sz="quarter" idx="1"/>
          </p:nvPr>
        </p:nvPicPr>
        <p:blipFill>
          <a:blip r:embed="rId2" cstate="print"/>
          <a:stretch>
            <a:fillRect/>
          </a:stretch>
        </p:blipFill>
        <p:spPr>
          <a:xfrm>
            <a:off x="914400" y="533400"/>
            <a:ext cx="6934200" cy="5181599"/>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745162"/>
          </a:xfrm>
        </p:spPr>
        <p:txBody>
          <a:bodyPr>
            <a:normAutofit/>
          </a:bodyPr>
          <a:lstStyle/>
          <a:p>
            <a:pPr algn="l"/>
            <a:r>
              <a:rPr lang="en-US" sz="2400" dirty="0" smtClean="0">
                <a:solidFill>
                  <a:schemeClr val="tx1"/>
                </a:solidFill>
                <a:latin typeface="Arial" pitchFamily="34" charset="0"/>
                <a:cs typeface="Arial" pitchFamily="34" charset="0"/>
              </a:rPr>
              <a:t>A.  Where did bacteria come from and for how long have they been present on earth?</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 according to scientific theory, the earth is 		approximately how old?</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 according to scientific theory, the oldest 			organisms present on earth were the 		simplest organisms called:</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 according to fossil records, bacteria have 		been present on earth for 				approximately:</a:t>
            </a:r>
            <a:r>
              <a:rPr lang="en-US" sz="2400" dirty="0" smtClean="0"/>
              <a:t/>
            </a:r>
            <a:br>
              <a:rPr lang="en-US" sz="2400" dirty="0" smtClean="0"/>
            </a:b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800" dirty="0" smtClean="0">
                <a:solidFill>
                  <a:schemeClr val="tx1"/>
                </a:solidFill>
              </a:rPr>
              <a:t>THE GRAM STAINING TECHNIQUE and WHY IT WORKS</a:t>
            </a:r>
            <a:r>
              <a:rPr lang="en-US" sz="2800" dirty="0" smtClean="0"/>
              <a:t/>
            </a:r>
            <a:br>
              <a:rPr lang="en-US" sz="2800" dirty="0" smtClean="0"/>
            </a:br>
            <a:r>
              <a:rPr lang="en-US" sz="2800" dirty="0" smtClean="0"/>
              <a:t/>
            </a:r>
            <a:br>
              <a:rPr lang="en-US" sz="2800" dirty="0" smtClean="0"/>
            </a:br>
            <a:r>
              <a:rPr lang="en-US" sz="2800" dirty="0" smtClean="0">
                <a:solidFill>
                  <a:schemeClr val="tx1"/>
                </a:solidFill>
              </a:rPr>
              <a:t>Step 1:</a:t>
            </a:r>
            <a:r>
              <a:rPr lang="en-US" sz="2800" dirty="0" smtClean="0"/>
              <a:t> </a:t>
            </a:r>
            <a:r>
              <a:rPr lang="en-US" sz="2800" dirty="0" smtClean="0">
                <a:solidFill>
                  <a:srgbClr val="7030A0"/>
                </a:solidFill>
              </a:rPr>
              <a:t>CRYSTAL VIOLET </a:t>
            </a:r>
            <a:r>
              <a:rPr lang="en-US" sz="2800" dirty="0" smtClean="0">
                <a:solidFill>
                  <a:schemeClr val="tx1"/>
                </a:solidFill>
              </a:rPr>
              <a:t>(primary stain)</a:t>
            </a:r>
            <a:br>
              <a:rPr lang="en-US" sz="2800" dirty="0" smtClean="0">
                <a:solidFill>
                  <a:schemeClr val="tx1"/>
                </a:solidFill>
              </a:rPr>
            </a:br>
            <a:r>
              <a:rPr lang="en-US" sz="2800" dirty="0" smtClean="0">
                <a:solidFill>
                  <a:schemeClr val="tx1"/>
                </a:solidFill>
              </a:rPr>
              <a:t>		- all cells stain violet</a:t>
            </a:r>
            <a:r>
              <a:rPr lang="en-US" sz="2800" dirty="0" smtClean="0"/>
              <a:t/>
            </a:r>
            <a:br>
              <a:rPr lang="en-US" sz="2800" dirty="0" smtClean="0"/>
            </a:br>
            <a:r>
              <a:rPr lang="en-US" sz="2800" dirty="0" smtClean="0"/>
              <a:t/>
            </a:r>
            <a:br>
              <a:rPr lang="en-US" sz="2800" dirty="0" smtClean="0"/>
            </a:br>
            <a:r>
              <a:rPr lang="en-US" sz="2800" dirty="0" smtClean="0">
                <a:solidFill>
                  <a:schemeClr val="tx1"/>
                </a:solidFill>
              </a:rPr>
              <a:t>Step 2:</a:t>
            </a:r>
            <a:r>
              <a:rPr lang="en-US" sz="2800" dirty="0" smtClean="0"/>
              <a:t> </a:t>
            </a:r>
            <a:r>
              <a:rPr lang="en-US" sz="2800" dirty="0" smtClean="0">
                <a:solidFill>
                  <a:schemeClr val="accent3"/>
                </a:solidFill>
              </a:rPr>
              <a:t>GRAM’S IODINE </a:t>
            </a:r>
            <a:r>
              <a:rPr lang="en-US" sz="2800" dirty="0" smtClean="0">
                <a:solidFill>
                  <a:schemeClr val="tx1"/>
                </a:solidFill>
              </a:rPr>
              <a:t>(mordant or fixative 		step)</a:t>
            </a:r>
            <a:br>
              <a:rPr lang="en-US" sz="2800" dirty="0" smtClean="0">
                <a:solidFill>
                  <a:schemeClr val="tx1"/>
                </a:solidFill>
              </a:rPr>
            </a:br>
            <a:r>
              <a:rPr lang="en-US" sz="2800" dirty="0" smtClean="0">
                <a:solidFill>
                  <a:schemeClr val="tx1"/>
                </a:solidFill>
              </a:rPr>
              <a:t>		- creates a large crystal violet-			iodine (CV-I) molecule that 			gets fixed to the techoic 			acids</a:t>
            </a:r>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97562"/>
          </a:xfrm>
        </p:spPr>
        <p:txBody>
          <a:bodyPr>
            <a:normAutofit fontScale="90000"/>
          </a:bodyPr>
          <a:lstStyle/>
          <a:p>
            <a:r>
              <a:rPr lang="en-US" dirty="0" smtClean="0">
                <a:solidFill>
                  <a:schemeClr val="tx1"/>
                </a:solidFill>
              </a:rPr>
              <a:t>STEP 3:</a:t>
            </a:r>
            <a:r>
              <a:rPr lang="en-US" dirty="0" smtClean="0"/>
              <a:t> </a:t>
            </a:r>
            <a:r>
              <a:rPr lang="en-US" dirty="0" smtClean="0">
                <a:solidFill>
                  <a:schemeClr val="accent5"/>
                </a:solidFill>
              </a:rPr>
              <a:t>Ethanol </a:t>
            </a:r>
            <a:r>
              <a:rPr lang="en-US" dirty="0" smtClean="0"/>
              <a:t>= </a:t>
            </a:r>
            <a:r>
              <a:rPr lang="en-US" dirty="0" smtClean="0">
                <a:solidFill>
                  <a:schemeClr val="tx1"/>
                </a:solidFill>
              </a:rPr>
              <a:t>Ethyl alcohol</a:t>
            </a:r>
            <a:br>
              <a:rPr lang="en-US" dirty="0" smtClean="0">
                <a:solidFill>
                  <a:schemeClr val="tx1"/>
                </a:solidFill>
              </a:rPr>
            </a:br>
            <a:r>
              <a:rPr lang="en-US" dirty="0" smtClean="0">
                <a:solidFill>
                  <a:schemeClr val="tx1"/>
                </a:solidFill>
              </a:rPr>
              <a:t>		(</a:t>
            </a:r>
            <a:r>
              <a:rPr lang="en-US" dirty="0" err="1" smtClean="0">
                <a:solidFill>
                  <a:schemeClr val="tx1"/>
                </a:solidFill>
              </a:rPr>
              <a:t>decolorizer</a:t>
            </a:r>
            <a:r>
              <a:rPr lang="en-US" dirty="0" smtClean="0">
                <a:solidFill>
                  <a:schemeClr val="tx1"/>
                </a:solidFill>
              </a:rPr>
              <a:t> step)</a:t>
            </a:r>
            <a:br>
              <a:rPr lang="en-US" dirty="0" smtClean="0">
                <a:solidFill>
                  <a:schemeClr val="tx1"/>
                </a:solidFill>
              </a:rPr>
            </a:br>
            <a:r>
              <a:rPr lang="en-US" dirty="0" smtClean="0">
                <a:solidFill>
                  <a:schemeClr val="tx1"/>
                </a:solidFill>
              </a:rPr>
              <a:t>		- in gram + cells, the 				alcohol dehydrates the 			cell wall trapping the 			CV-I complex</a:t>
            </a:r>
            <a:br>
              <a:rPr lang="en-US" dirty="0" smtClean="0">
                <a:solidFill>
                  <a:schemeClr val="tx1"/>
                </a:solidFill>
              </a:rPr>
            </a:br>
            <a:r>
              <a:rPr lang="en-US" dirty="0" smtClean="0">
                <a:solidFill>
                  <a:schemeClr val="tx1"/>
                </a:solidFill>
              </a:rPr>
              <a:t>		- in gram – cells, the alcohol 			dissolves the LPS layer 			releasing the CV-I 				complex</a:t>
            </a:r>
            <a:r>
              <a:rPr lang="en-US" dirty="0" smtClean="0"/>
              <a:t/>
            </a:r>
            <a:br>
              <a:rPr lang="en-US" dirty="0" smtClean="0"/>
            </a:br>
            <a:r>
              <a:rPr lang="en-US" dirty="0" smtClean="0"/>
              <a:t/>
            </a:r>
            <a:br>
              <a:rPr lang="en-US" dirty="0" smtClean="0"/>
            </a:br>
            <a:r>
              <a:rPr lang="en-US" dirty="0" smtClean="0">
                <a:solidFill>
                  <a:schemeClr val="tx1"/>
                </a:solidFill>
              </a:rPr>
              <a:t>Step 4:</a:t>
            </a:r>
            <a:r>
              <a:rPr lang="en-US" dirty="0" smtClean="0"/>
              <a:t> </a:t>
            </a:r>
            <a:r>
              <a:rPr lang="en-US" dirty="0" smtClean="0">
                <a:solidFill>
                  <a:srgbClr val="FF0000"/>
                </a:solidFill>
              </a:rPr>
              <a:t>Safranin</a:t>
            </a:r>
            <a:r>
              <a:rPr lang="en-US" dirty="0" smtClean="0"/>
              <a:t> </a:t>
            </a:r>
            <a:r>
              <a:rPr lang="en-US" dirty="0" smtClean="0">
                <a:solidFill>
                  <a:schemeClr val="tx1"/>
                </a:solidFill>
              </a:rPr>
              <a:t>(</a:t>
            </a:r>
            <a:r>
              <a:rPr lang="en-US" dirty="0" err="1" smtClean="0">
                <a:solidFill>
                  <a:schemeClr val="tx1"/>
                </a:solidFill>
              </a:rPr>
              <a:t>counterstain</a:t>
            </a:r>
            <a:r>
              <a:rPr lang="en-US" dirty="0" smtClean="0">
                <a:solidFill>
                  <a:schemeClr val="tx1"/>
                </a:solidFill>
              </a:rPr>
              <a:t>)</a:t>
            </a:r>
            <a:br>
              <a:rPr lang="en-US" dirty="0" smtClean="0">
                <a:solidFill>
                  <a:schemeClr val="tx1"/>
                </a:solidFill>
              </a:rPr>
            </a:br>
            <a:r>
              <a:rPr lang="en-US" dirty="0" smtClean="0">
                <a:solidFill>
                  <a:schemeClr val="tx1"/>
                </a:solidFill>
              </a:rPr>
              <a:t>		- Gram + cells remain violet</a:t>
            </a:r>
            <a:br>
              <a:rPr lang="en-US" dirty="0" smtClean="0">
                <a:solidFill>
                  <a:schemeClr val="tx1"/>
                </a:solidFill>
              </a:rPr>
            </a:br>
            <a:r>
              <a:rPr lang="en-US" dirty="0" smtClean="0">
                <a:solidFill>
                  <a:schemeClr val="tx1"/>
                </a:solidFill>
              </a:rPr>
              <a:t>		- Gram – cells stain pink</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ram-st.jpg"/>
          <p:cNvPicPr>
            <a:picLocks noGrp="1" noChangeAspect="1"/>
          </p:cNvPicPr>
          <p:nvPr>
            <p:ph sz="quarter" idx="1"/>
          </p:nvPr>
        </p:nvPicPr>
        <p:blipFill>
          <a:blip r:embed="rId2" cstate="print"/>
          <a:stretch>
            <a:fillRect/>
          </a:stretch>
        </p:blipFill>
        <p:spPr>
          <a:xfrm>
            <a:off x="1143000" y="685800"/>
            <a:ext cx="6705600" cy="487362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gramposneg.gif"/>
          <p:cNvPicPr>
            <a:picLocks noGrp="1" noChangeAspect="1"/>
          </p:cNvPicPr>
          <p:nvPr>
            <p:ph sz="quarter" idx="1"/>
          </p:nvPr>
        </p:nvPicPr>
        <p:blipFill>
          <a:blip r:embed="rId2" cstate="print"/>
          <a:stretch>
            <a:fillRect/>
          </a:stretch>
        </p:blipFill>
        <p:spPr>
          <a:xfrm>
            <a:off x="1447800" y="762000"/>
            <a:ext cx="5791200" cy="51816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algn="l"/>
            <a:r>
              <a:rPr lang="en-US" sz="2800" dirty="0" smtClean="0">
                <a:solidFill>
                  <a:schemeClr val="tx1"/>
                </a:solidFill>
                <a:latin typeface="Arial" pitchFamily="34" charset="0"/>
                <a:cs typeface="Arial" pitchFamily="34" charset="0"/>
              </a:rPr>
              <a:t>Gram staining is a differential staining technique.</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Another differential staining technique is:</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solidFill>
                  <a:srgbClr val="FF0000"/>
                </a:solidFill>
                <a:latin typeface="Arial" pitchFamily="34" charset="0"/>
                <a:cs typeface="Arial" pitchFamily="34" charset="0"/>
              </a:rPr>
              <a:t>ACID FAST STAINING</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latin typeface="Arial" pitchFamily="34" charset="0"/>
                <a:cs typeface="Arial" pitchFamily="34" charset="0"/>
              </a:rPr>
              <a:t>	</a:t>
            </a:r>
            <a:r>
              <a:rPr lang="en-US" sz="2800" dirty="0" smtClean="0">
                <a:solidFill>
                  <a:schemeClr val="tx1"/>
                </a:solidFill>
                <a:latin typeface="Arial" pitchFamily="34" charset="0"/>
                <a:cs typeface="Arial" pitchFamily="34" charset="0"/>
              </a:rPr>
              <a:t>- </a:t>
            </a:r>
            <a:r>
              <a:rPr lang="en-US" sz="2800" i="1" dirty="0" smtClean="0">
                <a:solidFill>
                  <a:schemeClr val="tx1"/>
                </a:solidFill>
                <a:latin typeface="Arial" pitchFamily="34" charset="0"/>
                <a:cs typeface="Arial" pitchFamily="34" charset="0"/>
              </a:rPr>
              <a:t>Mycobacterium</a:t>
            </a:r>
            <a:r>
              <a:rPr lang="en-US" sz="2800" dirty="0" smtClean="0">
                <a:solidFill>
                  <a:schemeClr val="tx1"/>
                </a:solidFill>
                <a:latin typeface="Arial" pitchFamily="34" charset="0"/>
                <a:cs typeface="Arial" pitchFamily="34" charset="0"/>
              </a:rPr>
              <a:t> spp. of bacteria have an extremely waxy component to their cell envelopes that makes them difficult to consistently Gram stain.</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 Instead of Gram staining suspected </a:t>
            </a:r>
            <a:r>
              <a:rPr lang="en-US" sz="2800" i="1" dirty="0" smtClean="0">
                <a:solidFill>
                  <a:schemeClr val="tx1"/>
                </a:solidFill>
                <a:latin typeface="Arial" pitchFamily="34" charset="0"/>
                <a:cs typeface="Arial" pitchFamily="34" charset="0"/>
              </a:rPr>
              <a:t>Mycobacterium</a:t>
            </a:r>
            <a:r>
              <a:rPr lang="en-US" sz="2800" dirty="0" smtClean="0">
                <a:solidFill>
                  <a:schemeClr val="tx1"/>
                </a:solidFill>
                <a:latin typeface="Arial" pitchFamily="34" charset="0"/>
                <a:cs typeface="Arial" pitchFamily="34" charset="0"/>
              </a:rPr>
              <a:t> spp., we use the </a:t>
            </a:r>
            <a:r>
              <a:rPr lang="en-US" sz="2800" dirty="0" err="1" smtClean="0">
                <a:solidFill>
                  <a:srgbClr val="0070C0"/>
                </a:solidFill>
                <a:latin typeface="Arial" pitchFamily="34" charset="0"/>
                <a:cs typeface="Arial" pitchFamily="34" charset="0"/>
              </a:rPr>
              <a:t>Ziehl-Neelson</a:t>
            </a:r>
            <a:r>
              <a:rPr lang="en-US" sz="2800" dirty="0" smtClean="0">
                <a:solidFill>
                  <a:srgbClr val="0070C0"/>
                </a:solidFill>
                <a:latin typeface="Arial" pitchFamily="34" charset="0"/>
                <a:cs typeface="Arial" pitchFamily="34" charset="0"/>
              </a:rPr>
              <a:t> acid fast stain</a:t>
            </a:r>
            <a:r>
              <a:rPr lang="en-US" sz="2800" dirty="0" smtClean="0">
                <a:latin typeface="Arial" pitchFamily="34" charset="0"/>
                <a:cs typeface="Arial" pitchFamily="34" charset="0"/>
              </a:rPr>
              <a:t> </a:t>
            </a:r>
            <a:r>
              <a:rPr lang="en-US" sz="2800" dirty="0" smtClean="0">
                <a:solidFill>
                  <a:schemeClr val="tx1"/>
                </a:solidFill>
                <a:latin typeface="Arial" pitchFamily="34" charset="0"/>
                <a:cs typeface="Arial" pitchFamily="34" charset="0"/>
              </a:rPr>
              <a:t>to diagnose</a:t>
            </a:r>
            <a:r>
              <a:rPr lang="en-US" sz="2800" dirty="0" smtClean="0">
                <a:latin typeface="Arial" pitchFamily="34" charset="0"/>
                <a:cs typeface="Arial" pitchFamily="34" charset="0"/>
              </a:rPr>
              <a:t>:</a:t>
            </a:r>
            <a:br>
              <a:rPr lang="en-US" sz="2800" dirty="0" smtClean="0">
                <a:latin typeface="Arial" pitchFamily="34" charset="0"/>
                <a:cs typeface="Arial" pitchFamily="34" charset="0"/>
              </a:rPr>
            </a:br>
            <a:r>
              <a:rPr lang="en-US" sz="2800" dirty="0" smtClean="0">
                <a:latin typeface="Arial" pitchFamily="34" charset="0"/>
                <a:cs typeface="Arial" pitchFamily="34" charset="0"/>
              </a:rPr>
              <a:t>		</a:t>
            </a:r>
            <a:r>
              <a:rPr lang="en-US" sz="2800" dirty="0" smtClean="0">
                <a:solidFill>
                  <a:schemeClr val="tx1"/>
                </a:solidFill>
                <a:latin typeface="Arial" pitchFamily="34" charset="0"/>
                <a:cs typeface="Arial" pitchFamily="34" charset="0"/>
              </a:rPr>
              <a:t>a)</a:t>
            </a:r>
            <a:r>
              <a:rPr lang="en-US" sz="2800" dirty="0" smtClean="0">
                <a:latin typeface="Arial" pitchFamily="34" charset="0"/>
                <a:cs typeface="Arial" pitchFamily="34" charset="0"/>
              </a:rPr>
              <a:t> </a:t>
            </a:r>
            <a:r>
              <a:rPr lang="en-US" sz="2800" i="1" dirty="0" smtClean="0">
                <a:solidFill>
                  <a:srgbClr val="FF0000"/>
                </a:solidFill>
                <a:latin typeface="Arial" pitchFamily="34" charset="0"/>
                <a:cs typeface="Arial" pitchFamily="34" charset="0"/>
              </a:rPr>
              <a:t>Mycobacterium tuberculosis</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latin typeface="Arial" pitchFamily="34" charset="0"/>
                <a:cs typeface="Arial" pitchFamily="34" charset="0"/>
              </a:rPr>
              <a:t>		</a:t>
            </a:r>
            <a:r>
              <a:rPr lang="en-US" sz="2800" dirty="0" smtClean="0">
                <a:solidFill>
                  <a:schemeClr val="tx1"/>
                </a:solidFill>
                <a:latin typeface="Arial" pitchFamily="34" charset="0"/>
                <a:cs typeface="Arial" pitchFamily="34" charset="0"/>
              </a:rPr>
              <a:t>b) </a:t>
            </a:r>
            <a:r>
              <a:rPr lang="en-US" sz="2800" i="1" dirty="0" smtClean="0">
                <a:solidFill>
                  <a:srgbClr val="FF0000"/>
                </a:solidFill>
                <a:latin typeface="Arial" pitchFamily="34" charset="0"/>
                <a:cs typeface="Arial" pitchFamily="34" charset="0"/>
              </a:rPr>
              <a:t>Mycobacterium </a:t>
            </a:r>
            <a:r>
              <a:rPr lang="en-US" sz="2800" i="1" dirty="0" err="1" smtClean="0">
                <a:solidFill>
                  <a:srgbClr val="FF0000"/>
                </a:solidFill>
                <a:latin typeface="Arial" pitchFamily="34" charset="0"/>
                <a:cs typeface="Arial" pitchFamily="34" charset="0"/>
              </a:rPr>
              <a:t>leprae</a:t>
            </a:r>
            <a:r>
              <a:rPr lang="en-US" sz="2800" dirty="0" smtClean="0">
                <a:solidFill>
                  <a:srgbClr val="FF0000"/>
                </a:solidFill>
              </a:rPr>
              <a:t/>
            </a:r>
            <a:br>
              <a:rPr lang="en-US" sz="2800" dirty="0" smtClean="0">
                <a:solidFill>
                  <a:srgbClr val="FF0000"/>
                </a:solidFill>
              </a:rPr>
            </a:b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800" dirty="0" smtClean="0">
                <a:solidFill>
                  <a:schemeClr val="tx1"/>
                </a:solidFill>
              </a:rPr>
              <a:t>Acid fast staining technique involves:</a:t>
            </a:r>
            <a:r>
              <a:rPr lang="en-US" sz="2800" dirty="0" smtClean="0"/>
              <a:t/>
            </a:r>
            <a:br>
              <a:rPr lang="en-US" sz="2800" dirty="0" smtClean="0"/>
            </a:br>
            <a:r>
              <a:rPr lang="en-US" sz="2800" dirty="0" smtClean="0"/>
              <a:t>	1) </a:t>
            </a:r>
            <a:r>
              <a:rPr lang="en-US" sz="2800" dirty="0" smtClean="0">
                <a:solidFill>
                  <a:srgbClr val="FF0000"/>
                </a:solidFill>
              </a:rPr>
              <a:t>CARBOLFUCHSIN</a:t>
            </a:r>
            <a:r>
              <a:rPr lang="en-US" sz="2800" dirty="0" smtClean="0"/>
              <a:t/>
            </a:r>
            <a:br>
              <a:rPr lang="en-US" sz="2800" dirty="0" smtClean="0"/>
            </a:br>
            <a:r>
              <a:rPr lang="en-US" sz="2800" dirty="0" smtClean="0"/>
              <a:t>	2) ACID ALCOHOL</a:t>
            </a:r>
            <a:br>
              <a:rPr lang="en-US" sz="2800" dirty="0" smtClean="0"/>
            </a:br>
            <a:r>
              <a:rPr lang="en-US" sz="2800" dirty="0" smtClean="0"/>
              <a:t>	3) </a:t>
            </a:r>
            <a:r>
              <a:rPr lang="en-US" sz="2800" dirty="0" smtClean="0">
                <a:solidFill>
                  <a:srgbClr val="00B0F0"/>
                </a:solidFill>
              </a:rPr>
              <a:t>METHYLENE BLUE</a:t>
            </a:r>
            <a:br>
              <a:rPr lang="en-US" sz="2800" dirty="0" smtClean="0">
                <a:solidFill>
                  <a:srgbClr val="00B0F0"/>
                </a:solidFill>
              </a:rPr>
            </a:br>
            <a:r>
              <a:rPr lang="en-US" sz="2800" dirty="0" smtClean="0">
                <a:solidFill>
                  <a:srgbClr val="00B0F0"/>
                </a:solidFill>
              </a:rPr>
              <a:t/>
            </a:r>
            <a:br>
              <a:rPr lang="en-US" sz="2800" dirty="0" smtClean="0">
                <a:solidFill>
                  <a:srgbClr val="00B0F0"/>
                </a:solidFill>
              </a:rPr>
            </a:br>
            <a:r>
              <a:rPr lang="en-US" sz="2800" dirty="0" smtClean="0">
                <a:solidFill>
                  <a:srgbClr val="00B0F0"/>
                </a:solidFill>
              </a:rPr>
              <a:t>	</a:t>
            </a:r>
            <a:r>
              <a:rPr lang="en-US" sz="2800" dirty="0" smtClean="0">
                <a:solidFill>
                  <a:schemeClr val="tx1"/>
                </a:solidFill>
              </a:rPr>
              <a:t>What is the purpose of each step of the acid fast differential staining technique?</a:t>
            </a:r>
            <a:br>
              <a:rPr lang="en-US" sz="2800" dirty="0" smtClean="0">
                <a:solidFill>
                  <a:schemeClr val="tx1"/>
                </a:solidFill>
              </a:rPr>
            </a:br>
            <a:r>
              <a:rPr lang="en-US" sz="2800" dirty="0" smtClean="0"/>
              <a:t/>
            </a:r>
            <a:br>
              <a:rPr lang="en-US" sz="2800" dirty="0" smtClean="0"/>
            </a:br>
            <a:r>
              <a:rPr lang="en-US" sz="2800" dirty="0" smtClean="0">
                <a:solidFill>
                  <a:srgbClr val="00B0F0"/>
                </a:solidFill>
              </a:rPr>
              <a:t/>
            </a:r>
            <a:br>
              <a:rPr lang="en-US" sz="2800" dirty="0" smtClean="0">
                <a:solidFill>
                  <a:srgbClr val="00B0F0"/>
                </a:solidFill>
              </a:rPr>
            </a:br>
            <a:endParaRPr lang="en-US" sz="2800" dirty="0">
              <a:solidFill>
                <a:srgbClr val="00B0F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smtClean="0">
                <a:solidFill>
                  <a:srgbClr val="002060"/>
                </a:solidFill>
              </a:rPr>
              <a:t>Which of these bacteria are acid fast positive?</a:t>
            </a:r>
            <a:br>
              <a:rPr lang="en-US" sz="2400" dirty="0" smtClean="0">
                <a:solidFill>
                  <a:srgbClr val="002060"/>
                </a:solidFill>
              </a:rPr>
            </a:br>
            <a:endParaRPr lang="en-US" sz="2400" dirty="0">
              <a:solidFill>
                <a:srgbClr val="002060"/>
              </a:solidFill>
            </a:endParaRPr>
          </a:p>
        </p:txBody>
      </p:sp>
      <p:pic>
        <p:nvPicPr>
          <p:cNvPr id="5" name="Content Placeholder 4" descr="acid fast.jpg"/>
          <p:cNvPicPr>
            <a:picLocks noGrp="1" noChangeAspect="1"/>
          </p:cNvPicPr>
          <p:nvPr>
            <p:ph sz="quarter" idx="1"/>
          </p:nvPr>
        </p:nvPicPr>
        <p:blipFill>
          <a:blip r:embed="rId2" cstate="print"/>
          <a:stretch>
            <a:fillRect/>
          </a:stretch>
        </p:blipFill>
        <p:spPr>
          <a:xfrm>
            <a:off x="1143000" y="1447800"/>
            <a:ext cx="6324600" cy="45720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bmap.gif"/>
          <p:cNvPicPr>
            <a:picLocks noGrp="1" noChangeAspect="1"/>
          </p:cNvPicPr>
          <p:nvPr>
            <p:ph sz="quarter" idx="1"/>
          </p:nvPr>
        </p:nvPicPr>
        <p:blipFill>
          <a:blip r:embed="rId2" cstate="print"/>
          <a:stretch>
            <a:fillRect/>
          </a:stretch>
        </p:blipFill>
        <p:spPr>
          <a:xfrm>
            <a:off x="762000" y="457200"/>
            <a:ext cx="7239000" cy="52578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pic>
        <p:nvPicPr>
          <p:cNvPr id="9" name="Content Placeholder 8" descr="tb skin test.gif"/>
          <p:cNvPicPr>
            <a:picLocks noGrp="1" noChangeAspect="1"/>
          </p:cNvPicPr>
          <p:nvPr>
            <p:ph sz="quarter" idx="2"/>
          </p:nvPr>
        </p:nvPicPr>
        <p:blipFill>
          <a:blip r:embed="rId2" cstate="print"/>
          <a:stretch>
            <a:fillRect/>
          </a:stretch>
        </p:blipFill>
        <p:spPr>
          <a:xfrm>
            <a:off x="457200" y="1828800"/>
            <a:ext cx="3657600" cy="3675380"/>
          </a:xfrm>
        </p:spPr>
      </p:pic>
      <p:pic>
        <p:nvPicPr>
          <p:cNvPr id="10" name="Content Placeholder 9" descr="BCG smallpox scars.bmp"/>
          <p:cNvPicPr>
            <a:picLocks noGrp="1" noChangeAspect="1"/>
          </p:cNvPicPr>
          <p:nvPr>
            <p:ph sz="quarter" idx="4"/>
          </p:nvPr>
        </p:nvPicPr>
        <p:blipFill>
          <a:blip r:embed="rId3" cstate="print"/>
          <a:stretch>
            <a:fillRect/>
          </a:stretch>
        </p:blipFill>
        <p:spPr>
          <a:xfrm>
            <a:off x="4191000" y="1524001"/>
            <a:ext cx="3962400" cy="3903572"/>
          </a:xfrm>
        </p:spPr>
      </p:pic>
      <p:sp>
        <p:nvSpPr>
          <p:cNvPr id="12" name="Text Placeholder 11"/>
          <p:cNvSpPr>
            <a:spLocks noGrp="1"/>
          </p:cNvSpPr>
          <p:nvPr>
            <p:ph type="body" sz="quarter" idx="1"/>
          </p:nvPr>
        </p:nvSpPr>
        <p:spPr>
          <a:xfrm>
            <a:off x="457200" y="685800"/>
            <a:ext cx="3657600" cy="914400"/>
          </a:xfrm>
        </p:spPr>
        <p:txBody>
          <a:bodyPr/>
          <a:lstStyle/>
          <a:p>
            <a:r>
              <a:rPr lang="en-US" dirty="0" smtClean="0">
                <a:solidFill>
                  <a:srgbClr val="002060"/>
                </a:solidFill>
              </a:rPr>
              <a:t>Intradermal PPD TB skin test</a:t>
            </a:r>
            <a:endParaRPr lang="en-US" dirty="0">
              <a:solidFill>
                <a:srgbClr val="002060"/>
              </a:solidFill>
            </a:endParaRPr>
          </a:p>
        </p:txBody>
      </p:sp>
      <p:sp>
        <p:nvSpPr>
          <p:cNvPr id="13" name="Text Placeholder 12"/>
          <p:cNvSpPr>
            <a:spLocks noGrp="1"/>
          </p:cNvSpPr>
          <p:nvPr>
            <p:ph type="body" sz="quarter" idx="3"/>
          </p:nvPr>
        </p:nvSpPr>
        <p:spPr>
          <a:xfrm>
            <a:off x="4343400" y="685800"/>
            <a:ext cx="3657600" cy="838200"/>
          </a:xfrm>
        </p:spPr>
        <p:txBody>
          <a:bodyPr/>
          <a:lstStyle/>
          <a:p>
            <a:r>
              <a:rPr lang="en-US" dirty="0" smtClean="0">
                <a:solidFill>
                  <a:srgbClr val="002060"/>
                </a:solidFill>
              </a:rPr>
              <a:t>TB BCG vaccine scar</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2544762"/>
          </a:xfrm>
        </p:spPr>
        <p:txBody>
          <a:bodyPr>
            <a:normAutofit/>
          </a:bodyPr>
          <a:lstStyle/>
          <a:p>
            <a:r>
              <a:rPr lang="en-US" dirty="0" smtClean="0">
                <a:solidFill>
                  <a:srgbClr val="002060"/>
                </a:solidFill>
              </a:rPr>
              <a:t>C) Cell Membrane</a:t>
            </a:r>
            <a:br>
              <a:rPr lang="en-US" dirty="0" smtClean="0">
                <a:solidFill>
                  <a:srgbClr val="002060"/>
                </a:solidFill>
              </a:rPr>
            </a:br>
            <a:r>
              <a:rPr lang="en-US" dirty="0" smtClean="0">
                <a:solidFill>
                  <a:srgbClr val="002060"/>
                </a:solidFill>
              </a:rPr>
              <a:t>	</a:t>
            </a:r>
            <a:r>
              <a:rPr lang="en-US" sz="2400" dirty="0" smtClean="0">
                <a:solidFill>
                  <a:srgbClr val="002060"/>
                </a:solidFill>
              </a:rPr>
              <a:t>- the “fluid mosaic” model of cell 			membrane structure:</a:t>
            </a:r>
            <a:br>
              <a:rPr lang="en-US" sz="2400" dirty="0" smtClean="0">
                <a:solidFill>
                  <a:srgbClr val="002060"/>
                </a:solidFill>
              </a:rPr>
            </a:br>
            <a:r>
              <a:rPr lang="en-US" sz="2400" dirty="0" smtClean="0">
                <a:solidFill>
                  <a:srgbClr val="002060"/>
                </a:solidFill>
              </a:rPr>
              <a:t>		- a </a:t>
            </a:r>
            <a:r>
              <a:rPr lang="en-US" sz="2400" dirty="0" err="1" smtClean="0">
                <a:solidFill>
                  <a:srgbClr val="002060"/>
                </a:solidFill>
              </a:rPr>
              <a:t>phospholipid</a:t>
            </a:r>
            <a:r>
              <a:rPr lang="en-US" sz="2400" dirty="0" smtClean="0">
                <a:solidFill>
                  <a:srgbClr val="002060"/>
                </a:solidFill>
              </a:rPr>
              <a:t> </a:t>
            </a:r>
            <a:r>
              <a:rPr lang="en-US" sz="2400" dirty="0" err="1" smtClean="0">
                <a:solidFill>
                  <a:srgbClr val="002060"/>
                </a:solidFill>
              </a:rPr>
              <a:t>bilayer</a:t>
            </a:r>
            <a:r>
              <a:rPr lang="en-US" sz="2400" dirty="0" smtClean="0">
                <a:solidFill>
                  <a:srgbClr val="002060"/>
                </a:solidFill>
              </a:rPr>
              <a:t> with</a:t>
            </a:r>
            <a:br>
              <a:rPr lang="en-US" sz="2400" dirty="0" smtClean="0">
                <a:solidFill>
                  <a:srgbClr val="002060"/>
                </a:solidFill>
              </a:rPr>
            </a:br>
            <a:r>
              <a:rPr lang="en-US" sz="2400" dirty="0" smtClean="0">
                <a:solidFill>
                  <a:srgbClr val="002060"/>
                </a:solidFill>
              </a:rPr>
              <a:t>			“floating” islands of </a:t>
            </a:r>
            <a:br>
              <a:rPr lang="en-US" sz="2400" dirty="0" smtClean="0">
                <a:solidFill>
                  <a:srgbClr val="002060"/>
                </a:solidFill>
              </a:rPr>
            </a:br>
            <a:r>
              <a:rPr lang="en-US" sz="2400" dirty="0" smtClean="0">
                <a:solidFill>
                  <a:srgbClr val="002060"/>
                </a:solidFill>
              </a:rPr>
              <a:t>			proteins embedded in it</a:t>
            </a:r>
            <a:endParaRPr lang="en-US" dirty="0">
              <a:solidFill>
                <a:srgbClr val="002060"/>
              </a:solidFill>
            </a:endParaRPr>
          </a:p>
        </p:txBody>
      </p:sp>
      <p:pic>
        <p:nvPicPr>
          <p:cNvPr id="6" name="Content Placeholder 5" descr="grm pos vs neg.gif"/>
          <p:cNvPicPr>
            <a:picLocks noGrp="1" noChangeAspect="1"/>
          </p:cNvPicPr>
          <p:nvPr>
            <p:ph sz="quarter" idx="1"/>
          </p:nvPr>
        </p:nvPicPr>
        <p:blipFill>
          <a:blip r:embed="rId2" cstate="print"/>
          <a:stretch>
            <a:fillRect/>
          </a:stretch>
        </p:blipFill>
        <p:spPr>
          <a:xfrm>
            <a:off x="2057400" y="2971801"/>
            <a:ext cx="4648199" cy="3098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800" dirty="0" smtClean="0">
                <a:solidFill>
                  <a:schemeClr val="tx1"/>
                </a:solidFill>
              </a:rPr>
              <a:t>Where did the first cell come from?</a:t>
            </a:r>
            <a:br>
              <a:rPr lang="en-US" sz="2800" dirty="0" smtClean="0">
                <a:solidFill>
                  <a:schemeClr val="tx1"/>
                </a:solidFill>
              </a:rPr>
            </a:br>
            <a:r>
              <a:rPr lang="en-US" sz="2800" dirty="0" smtClean="0"/>
              <a:t/>
            </a:r>
            <a:br>
              <a:rPr lang="en-US" sz="2800" dirty="0" smtClean="0"/>
            </a:br>
            <a:r>
              <a:rPr lang="en-US" sz="2800" dirty="0" smtClean="0">
                <a:solidFill>
                  <a:srgbClr val="0070C0"/>
                </a:solidFill>
              </a:rPr>
              <a:t>	</a:t>
            </a:r>
            <a:r>
              <a:rPr lang="en-US" sz="2800" dirty="0" smtClean="0">
                <a:solidFill>
                  <a:srgbClr val="00B050"/>
                </a:solidFill>
              </a:rPr>
              <a:t>Since no one was present to observe this event, we don’t know; what we do know is that nobody has ever created a cell from scratch in the laboratory.</a:t>
            </a:r>
            <a:br>
              <a:rPr lang="en-US" sz="2800" dirty="0" smtClean="0">
                <a:solidFill>
                  <a:srgbClr val="00B050"/>
                </a:solidFill>
              </a:rPr>
            </a:br>
            <a:r>
              <a:rPr lang="en-US" sz="2800" dirty="0" smtClean="0">
                <a:solidFill>
                  <a:srgbClr val="00B050"/>
                </a:solidFill>
              </a:rPr>
              <a:t/>
            </a:r>
            <a:br>
              <a:rPr lang="en-US" sz="2800" dirty="0" smtClean="0">
                <a:solidFill>
                  <a:srgbClr val="00B050"/>
                </a:solidFill>
              </a:rPr>
            </a:br>
            <a:r>
              <a:rPr lang="en-US" sz="2800" dirty="0" smtClean="0">
                <a:solidFill>
                  <a:srgbClr val="00B050"/>
                </a:solidFill>
              </a:rPr>
              <a:t/>
            </a:r>
            <a:br>
              <a:rPr lang="en-US" sz="2800" dirty="0" smtClean="0">
                <a:solidFill>
                  <a:srgbClr val="00B050"/>
                </a:solidFill>
              </a:rPr>
            </a:br>
            <a:r>
              <a:rPr lang="en-US" sz="2800" dirty="0" smtClean="0">
                <a:solidFill>
                  <a:srgbClr val="00B050"/>
                </a:solidFill>
              </a:rPr>
              <a:t/>
            </a:r>
            <a:br>
              <a:rPr lang="en-US" sz="2800" dirty="0" smtClean="0">
                <a:solidFill>
                  <a:srgbClr val="00B050"/>
                </a:solidFill>
              </a:rPr>
            </a:br>
            <a:r>
              <a:rPr lang="en-US" sz="2800" dirty="0" smtClean="0">
                <a:solidFill>
                  <a:srgbClr val="00B050"/>
                </a:solidFill>
              </a:rPr>
              <a:t/>
            </a:r>
            <a:br>
              <a:rPr lang="en-US" sz="2800" dirty="0" smtClean="0">
                <a:solidFill>
                  <a:srgbClr val="00B050"/>
                </a:solidFill>
              </a:rPr>
            </a:br>
            <a:endParaRPr lang="en-US" sz="2800" dirty="0">
              <a:solidFill>
                <a:srgbClr val="00B05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lasmamembranefigure1.jpg"/>
          <p:cNvPicPr>
            <a:picLocks noGrp="1" noChangeAspect="1"/>
          </p:cNvPicPr>
          <p:nvPr>
            <p:ph sz="quarter" idx="1"/>
          </p:nvPr>
        </p:nvPicPr>
        <p:blipFill>
          <a:blip r:embed="rId2" cstate="print"/>
          <a:stretch>
            <a:fillRect/>
          </a:stretch>
        </p:blipFill>
        <p:spPr>
          <a:xfrm>
            <a:off x="1143000" y="914400"/>
            <a:ext cx="6781800" cy="50292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5516562"/>
          </a:xfrm>
        </p:spPr>
        <p:txBody>
          <a:bodyPr>
            <a:normAutofit fontScale="90000"/>
          </a:bodyPr>
          <a:lstStyle/>
          <a:p>
            <a:r>
              <a:rPr lang="en-US" sz="2800" dirty="0" smtClean="0">
                <a:solidFill>
                  <a:schemeClr val="tx1"/>
                </a:solidFill>
                <a:latin typeface="Arial" pitchFamily="34" charset="0"/>
                <a:cs typeface="Arial" pitchFamily="34" charset="0"/>
              </a:rPr>
              <a:t>- </a:t>
            </a:r>
            <a:r>
              <a:rPr lang="en-US" sz="3200" dirty="0" smtClean="0">
                <a:solidFill>
                  <a:schemeClr val="tx1"/>
                </a:solidFill>
                <a:latin typeface="Arial" pitchFamily="34" charset="0"/>
                <a:cs typeface="Arial" pitchFamily="34" charset="0"/>
              </a:rPr>
              <a:t>Sterol lipids are found in the cell 	membranes of :</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t>
            </a:r>
            <a:r>
              <a:rPr lang="en-US" sz="2800" dirty="0" smtClean="0">
                <a:solidFill>
                  <a:srgbClr val="0070C0"/>
                </a:solidFill>
                <a:latin typeface="Arial" pitchFamily="34" charset="0"/>
                <a:cs typeface="Arial" pitchFamily="34" charset="0"/>
              </a:rPr>
              <a:t>Eukaryotes  </a:t>
            </a:r>
            <a:br>
              <a:rPr lang="en-US" sz="2800" dirty="0" smtClean="0">
                <a:solidFill>
                  <a:srgbClr val="0070C0"/>
                </a:solidFill>
                <a:latin typeface="Arial" pitchFamily="34" charset="0"/>
                <a:cs typeface="Arial" pitchFamily="34" charset="0"/>
              </a:rPr>
            </a:br>
            <a:r>
              <a:rPr lang="en-US" sz="2800" dirty="0" smtClean="0">
                <a:solidFill>
                  <a:srgbClr val="0070C0"/>
                </a:solidFill>
                <a:latin typeface="Arial" pitchFamily="34" charset="0"/>
                <a:cs typeface="Arial" pitchFamily="34" charset="0"/>
              </a:rPr>
              <a:t>		</a:t>
            </a:r>
            <a:r>
              <a:rPr lang="en-US" sz="2800" dirty="0" err="1" smtClean="0">
                <a:solidFill>
                  <a:srgbClr val="0070C0"/>
                </a:solidFill>
                <a:latin typeface="Arial" pitchFamily="34" charset="0"/>
                <a:cs typeface="Arial" pitchFamily="34" charset="0"/>
              </a:rPr>
              <a:t>Mycoplasma</a:t>
            </a:r>
            <a:r>
              <a:rPr lang="en-US" sz="2800" dirty="0" smtClean="0">
                <a:solidFill>
                  <a:srgbClr val="0070C0"/>
                </a:solidFill>
                <a:latin typeface="Arial" pitchFamily="34" charset="0"/>
                <a:cs typeface="Arial" pitchFamily="34" charset="0"/>
              </a:rPr>
              <a:t> Bacteria (there are 			no sterol lipids in any other 			bacteria)</a:t>
            </a:r>
            <a:br>
              <a:rPr lang="en-US" sz="2800" dirty="0" smtClean="0">
                <a:solidFill>
                  <a:srgbClr val="0070C0"/>
                </a:solidFill>
                <a:latin typeface="Arial" pitchFamily="34" charset="0"/>
                <a:cs typeface="Arial" pitchFamily="34" charset="0"/>
              </a:rPr>
            </a:br>
            <a:r>
              <a:rPr lang="en-US" sz="2800" dirty="0" smtClean="0">
                <a:solidFill>
                  <a:srgbClr val="0070C0"/>
                </a:solidFill>
                <a:latin typeface="Arial" pitchFamily="34" charset="0"/>
                <a:cs typeface="Arial" pitchFamily="34" charset="0"/>
              </a:rPr>
              <a:t/>
            </a:r>
            <a:br>
              <a:rPr lang="en-US" sz="2800" dirty="0" smtClean="0">
                <a:solidFill>
                  <a:srgbClr val="0070C0"/>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The lipids in the cell membranes of the 	archaebacteria differ from those in 	other kingdoms</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endParaRPr lang="en-US" sz="2800"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5440362"/>
          </a:xfrm>
        </p:spPr>
        <p:txBody>
          <a:bodyPr>
            <a:normAutofit/>
          </a:bodyPr>
          <a:lstStyle/>
          <a:p>
            <a:r>
              <a:rPr lang="en-US" sz="2800" dirty="0" smtClean="0">
                <a:solidFill>
                  <a:schemeClr val="tx1"/>
                </a:solidFill>
              </a:rPr>
              <a:t>The cell membrane is even more of a 	selective barrier that the cell wall, 	and determines what can enter and 	leave the cell.</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200" dirty="0" smtClean="0">
                <a:solidFill>
                  <a:schemeClr val="tx1"/>
                </a:solidFill>
              </a:rPr>
              <a:t>Diffusion is the movement of molecules from areas of high concentration to areas of low concentration</a:t>
            </a:r>
            <a:r>
              <a:rPr lang="en-US" sz="3200" dirty="0" smtClean="0">
                <a:solidFill>
                  <a:schemeClr val="tx1"/>
                </a:solidFill>
              </a:rPr>
              <a:t>.</a:t>
            </a:r>
            <a:endParaRPr lang="en-US" dirty="0"/>
          </a:p>
        </p:txBody>
      </p:sp>
      <p:pic>
        <p:nvPicPr>
          <p:cNvPr id="4" name="Content Placeholder 3" descr="Diffusion_en.jpg"/>
          <p:cNvPicPr>
            <a:picLocks noGrp="1" noChangeAspect="1"/>
          </p:cNvPicPr>
          <p:nvPr>
            <p:ph sz="quarter" idx="1"/>
          </p:nvPr>
        </p:nvPicPr>
        <p:blipFill>
          <a:blip r:embed="rId2" cstate="print"/>
          <a:stretch>
            <a:fillRect/>
          </a:stretch>
        </p:blipFill>
        <p:spPr>
          <a:xfrm>
            <a:off x="457200" y="1600200"/>
            <a:ext cx="7467600" cy="4121979"/>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solidFill>
                  <a:schemeClr val="tx1"/>
                </a:solidFill>
              </a:rPr>
              <a:t>Osmosis is the diffusion of water; diffusion is a natural phenomenon and requires no energy.</a:t>
            </a:r>
            <a:endParaRPr lang="en-US" sz="2400" dirty="0">
              <a:solidFill>
                <a:schemeClr val="tx1"/>
              </a:solidFill>
            </a:endParaRPr>
          </a:p>
        </p:txBody>
      </p:sp>
      <p:pic>
        <p:nvPicPr>
          <p:cNvPr id="4" name="Content Placeholder 3" descr="osmosis2.gif"/>
          <p:cNvPicPr>
            <a:picLocks noGrp="1" noChangeAspect="1"/>
          </p:cNvPicPr>
          <p:nvPr>
            <p:ph sz="quarter" idx="1"/>
          </p:nvPr>
        </p:nvPicPr>
        <p:blipFill>
          <a:blip r:embed="rId2" cstate="print"/>
          <a:stretch>
            <a:fillRect/>
          </a:stretch>
        </p:blipFill>
        <p:spPr>
          <a:xfrm>
            <a:off x="1905000" y="2322512"/>
            <a:ext cx="4572000" cy="34290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smosis2.gif"/>
          <p:cNvPicPr>
            <a:picLocks noGrp="1" noChangeAspect="1"/>
          </p:cNvPicPr>
          <p:nvPr>
            <p:ph sz="quarter" idx="1"/>
          </p:nvPr>
        </p:nvPicPr>
        <p:blipFill>
          <a:blip r:embed="rId2" cstate="print"/>
          <a:stretch>
            <a:fillRect/>
          </a:stretch>
        </p:blipFill>
        <p:spPr>
          <a:xfrm>
            <a:off x="838200" y="838200"/>
            <a:ext cx="7238999" cy="5127625"/>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solidFill>
                  <a:schemeClr val="tx1"/>
                </a:solidFill>
              </a:rPr>
              <a:t>Facilitated diffusion occurs with the help of membrane protein channels ; no energy is needed.</a:t>
            </a:r>
            <a:endParaRPr lang="en-US" sz="2400" dirty="0">
              <a:solidFill>
                <a:schemeClr val="tx1"/>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95400" y="2057400"/>
            <a:ext cx="6118578" cy="2651383"/>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solidFill>
                  <a:schemeClr val="tx1"/>
                </a:solidFill>
              </a:rPr>
              <a:t>Active transport is the movement of molecules from areas of low concentration to areas of high concentration; energy is required.</a:t>
            </a:r>
            <a:endParaRPr lang="en-US" sz="2400" dirty="0">
              <a:solidFill>
                <a:schemeClr val="tx1"/>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52600" y="2238374"/>
            <a:ext cx="5029200" cy="299085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25562"/>
          </a:xfrm>
        </p:spPr>
        <p:txBody>
          <a:bodyPr>
            <a:normAutofit fontScale="90000"/>
          </a:bodyPr>
          <a:lstStyle/>
          <a:p>
            <a:r>
              <a:rPr lang="en-US" sz="2400" dirty="0" err="1" smtClean="0">
                <a:solidFill>
                  <a:schemeClr val="tx1"/>
                </a:solidFill>
              </a:rPr>
              <a:t>Endocytosis</a:t>
            </a:r>
            <a:r>
              <a:rPr lang="en-US" sz="2400" dirty="0" smtClean="0">
                <a:solidFill>
                  <a:schemeClr val="tx1"/>
                </a:solidFill>
              </a:rPr>
              <a:t> is the movement of large molecules too large to pass through the molecules of a membrane; the cell envelops the particle (Phagocytosis).</a:t>
            </a:r>
            <a:endParaRPr lang="en-US" sz="2400" dirty="0">
              <a:solidFill>
                <a:schemeClr val="tx1"/>
              </a:solidFill>
            </a:endParaRPr>
          </a:p>
        </p:txBody>
      </p:sp>
      <p:pic>
        <p:nvPicPr>
          <p:cNvPr id="4" name="Content Placeholder 3" descr="400px-Phagocytosis.jpg"/>
          <p:cNvPicPr>
            <a:picLocks noGrp="1" noChangeAspect="1"/>
          </p:cNvPicPr>
          <p:nvPr>
            <p:ph sz="quarter" idx="1"/>
          </p:nvPr>
        </p:nvPicPr>
        <p:blipFill>
          <a:blip r:embed="rId2" cstate="print"/>
          <a:stretch>
            <a:fillRect/>
          </a:stretch>
        </p:blipFill>
        <p:spPr>
          <a:xfrm>
            <a:off x="1828800" y="1676400"/>
            <a:ext cx="5181600" cy="41148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5592762"/>
          </a:xfrm>
        </p:spPr>
        <p:txBody>
          <a:bodyPr>
            <a:normAutofit/>
          </a:bodyPr>
          <a:lstStyle/>
          <a:p>
            <a:r>
              <a:rPr lang="en-US" sz="2800" dirty="0" smtClean="0">
                <a:solidFill>
                  <a:schemeClr val="tx1"/>
                </a:solidFill>
              </a:rPr>
              <a:t>The cell membrane secretes the parts 	needed to make the cell wall and 	the appendages </a:t>
            </a:r>
            <a:br>
              <a:rPr lang="en-US" sz="2800" dirty="0" smtClean="0">
                <a:solidFill>
                  <a:schemeClr val="tx1"/>
                </a:solidFill>
              </a:rPr>
            </a:br>
            <a:r>
              <a:rPr lang="en-US" sz="2800" dirty="0" smtClean="0">
                <a:solidFill>
                  <a:schemeClr val="tx1"/>
                </a:solidFill>
              </a:rPr>
              <a:t>		(flagella, </a:t>
            </a:r>
            <a:r>
              <a:rPr lang="en-US" sz="2800" dirty="0" err="1" smtClean="0">
                <a:solidFill>
                  <a:schemeClr val="tx1"/>
                </a:solidFill>
              </a:rPr>
              <a:t>pili</a:t>
            </a:r>
            <a:r>
              <a:rPr lang="en-US" sz="2800" dirty="0" smtClean="0">
                <a:solidFill>
                  <a:schemeClr val="tx1"/>
                </a:solidFill>
              </a:rPr>
              <a:t>, </a:t>
            </a:r>
            <a:r>
              <a:rPr lang="en-US" sz="2800" dirty="0" err="1" smtClean="0">
                <a:solidFill>
                  <a:schemeClr val="tx1"/>
                </a:solidFill>
              </a:rPr>
              <a:t>fimbrae</a:t>
            </a:r>
            <a:r>
              <a:rPr lang="en-US" sz="2800" dirty="0" smtClean="0">
                <a:solidFill>
                  <a:schemeClr val="tx1"/>
                </a:solidFill>
              </a:rPr>
              <a:t>)</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pPr algn="l"/>
            <a:r>
              <a:rPr lang="en-US" sz="2800" dirty="0" smtClean="0">
                <a:solidFill>
                  <a:schemeClr val="tx1"/>
                </a:solidFill>
                <a:latin typeface="Arial" pitchFamily="34" charset="0"/>
                <a:cs typeface="Arial" pitchFamily="34" charset="0"/>
              </a:rPr>
              <a:t>B.  Bacterial Classification</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(from </a:t>
            </a:r>
            <a:r>
              <a:rPr lang="en-US" sz="2400" u="sng" dirty="0" smtClean="0">
                <a:solidFill>
                  <a:srgbClr val="0070C0"/>
                </a:solidFill>
                <a:latin typeface="Arial" pitchFamily="34" charset="0"/>
                <a:cs typeface="Arial" pitchFamily="34" charset="0"/>
              </a:rPr>
              <a:t>Bergey’s Manual of Determinative </a:t>
            </a:r>
            <a:r>
              <a:rPr lang="en-US" sz="2400" dirty="0" smtClean="0">
                <a:solidFill>
                  <a:srgbClr val="0070C0"/>
                </a:solidFill>
                <a:latin typeface="Arial" pitchFamily="34" charset="0"/>
                <a:cs typeface="Arial" pitchFamily="34" charset="0"/>
              </a:rPr>
              <a:t>				</a:t>
            </a:r>
            <a:r>
              <a:rPr lang="en-US" sz="2400" u="sng" dirty="0" smtClean="0">
                <a:solidFill>
                  <a:srgbClr val="0070C0"/>
                </a:solidFill>
                <a:latin typeface="Arial" pitchFamily="34" charset="0"/>
                <a:cs typeface="Arial" pitchFamily="34" charset="0"/>
              </a:rPr>
              <a:t>Bacteriology</a:t>
            </a:r>
            <a:r>
              <a:rPr lang="en-US" sz="2400" dirty="0" smtClean="0">
                <a:solidFill>
                  <a:schemeClr val="tx1"/>
                </a:solidFill>
                <a:latin typeface="Arial" pitchFamily="34" charset="0"/>
                <a:cs typeface="Arial" pitchFamily="34" charset="0"/>
              </a:rPr>
              <a:t>)</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(formerly, all bacteria were classified in the kingdom</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MONERA)</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1.  Kingdom </a:t>
            </a:r>
            <a:r>
              <a:rPr lang="en-US" sz="2400" dirty="0" err="1" smtClean="0">
                <a:solidFill>
                  <a:schemeClr val="tx1"/>
                </a:solidFill>
                <a:latin typeface="Arial" pitchFamily="34" charset="0"/>
                <a:cs typeface="Arial" pitchFamily="34" charset="0"/>
              </a:rPr>
              <a:t>Eubacteria</a:t>
            </a:r>
            <a:r>
              <a:rPr lang="en-US" sz="2400" dirty="0" smtClean="0">
                <a:solidFill>
                  <a:schemeClr val="tx1"/>
                </a:solidFill>
                <a:latin typeface="Arial" pitchFamily="34" charset="0"/>
                <a:cs typeface="Arial" pitchFamily="34" charset="0"/>
              </a:rPr>
              <a:t> </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a) Gram positive bacteria</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b) Gram negative bacteria</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c) </a:t>
            </a:r>
            <a:r>
              <a:rPr lang="en-US" sz="2400" dirty="0" err="1" smtClean="0">
                <a:solidFill>
                  <a:schemeClr val="tx1"/>
                </a:solidFill>
                <a:latin typeface="Arial" pitchFamily="34" charset="0"/>
                <a:cs typeface="Arial" pitchFamily="34" charset="0"/>
              </a:rPr>
              <a:t>Mycoplasmas</a:t>
            </a:r>
            <a:r>
              <a:rPr lang="en-US" sz="2400" dirty="0" smtClean="0">
                <a:solidFill>
                  <a:schemeClr val="tx1"/>
                </a:solidFill>
                <a:latin typeface="Arial" pitchFamily="34" charset="0"/>
                <a:cs typeface="Arial" pitchFamily="34" charset="0"/>
              </a:rPr>
              <a:t> (no cell walls)</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2.  Kingdom </a:t>
            </a:r>
            <a:r>
              <a:rPr lang="en-US" sz="2400" dirty="0" err="1" smtClean="0">
                <a:solidFill>
                  <a:schemeClr val="tx1"/>
                </a:solidFill>
                <a:latin typeface="Arial" pitchFamily="34" charset="0"/>
                <a:cs typeface="Arial" pitchFamily="34" charset="0"/>
              </a:rPr>
              <a:t>Archaebacteria</a:t>
            </a: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 </a:t>
            </a:r>
            <a:r>
              <a:rPr lang="en-US" sz="2400" dirty="0" err="1" smtClean="0">
                <a:solidFill>
                  <a:schemeClr val="tx1"/>
                </a:solidFill>
                <a:latin typeface="Arial" pitchFamily="34" charset="0"/>
                <a:cs typeface="Arial" pitchFamily="34" charset="0"/>
              </a:rPr>
              <a:t>hyperthermophiles</a:t>
            </a: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 extreme </a:t>
            </a:r>
            <a:r>
              <a:rPr lang="en-US" sz="2400" dirty="0" err="1" smtClean="0">
                <a:solidFill>
                  <a:schemeClr val="tx1"/>
                </a:solidFill>
                <a:latin typeface="Arial" pitchFamily="34" charset="0"/>
                <a:cs typeface="Arial" pitchFamily="34" charset="0"/>
              </a:rPr>
              <a:t>halophiles</a:t>
            </a: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 </a:t>
            </a:r>
            <a:r>
              <a:rPr lang="en-US" sz="2400" dirty="0" err="1" smtClean="0">
                <a:solidFill>
                  <a:schemeClr val="tx1"/>
                </a:solidFill>
                <a:latin typeface="Arial" pitchFamily="34" charset="0"/>
                <a:cs typeface="Arial" pitchFamily="34" charset="0"/>
              </a:rPr>
              <a:t>methanogens</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7467600" cy="1752600"/>
          </a:xfrm>
        </p:spPr>
        <p:txBody>
          <a:bodyPr>
            <a:normAutofit/>
          </a:bodyPr>
          <a:lstStyle/>
          <a:p>
            <a:r>
              <a:rPr lang="en-US" sz="2000" dirty="0" smtClean="0">
                <a:solidFill>
                  <a:schemeClr val="tx1"/>
                </a:solidFill>
              </a:rPr>
              <a:t>Structures called </a:t>
            </a:r>
            <a:r>
              <a:rPr lang="en-US" sz="2000" dirty="0" err="1" smtClean="0">
                <a:solidFill>
                  <a:srgbClr val="FF0000"/>
                </a:solidFill>
              </a:rPr>
              <a:t>mesosomes</a:t>
            </a:r>
            <a:r>
              <a:rPr lang="en-US" sz="2000" dirty="0" smtClean="0">
                <a:solidFill>
                  <a:srgbClr val="FF0000"/>
                </a:solidFill>
              </a:rPr>
              <a:t> </a:t>
            </a:r>
            <a:r>
              <a:rPr lang="en-US" sz="2000" dirty="0" smtClean="0">
                <a:solidFill>
                  <a:schemeClr val="tx1"/>
                </a:solidFill>
              </a:rPr>
              <a:t>can be seen as invaginations of the cell membrane when looking at </a:t>
            </a:r>
            <a:r>
              <a:rPr lang="en-US" sz="2000" dirty="0" err="1" smtClean="0">
                <a:solidFill>
                  <a:schemeClr val="tx1"/>
                </a:solidFill>
              </a:rPr>
              <a:t>electronmicrographs</a:t>
            </a:r>
            <a:r>
              <a:rPr lang="en-US" sz="2000" dirty="0" smtClean="0">
                <a:solidFill>
                  <a:schemeClr val="tx1"/>
                </a:solidFill>
              </a:rPr>
              <a:t>.  The current theory about </a:t>
            </a:r>
            <a:r>
              <a:rPr lang="en-US" sz="2000" dirty="0" err="1" smtClean="0">
                <a:solidFill>
                  <a:schemeClr val="tx1"/>
                </a:solidFill>
              </a:rPr>
              <a:t>mesosomes</a:t>
            </a:r>
            <a:r>
              <a:rPr lang="en-US" sz="2000" dirty="0" smtClean="0">
                <a:solidFill>
                  <a:schemeClr val="tx1"/>
                </a:solidFill>
              </a:rPr>
              <a:t> is that they are “artifacts” created during the preparation of an </a:t>
            </a:r>
            <a:r>
              <a:rPr lang="en-US" sz="2000" dirty="0" err="1" smtClean="0">
                <a:solidFill>
                  <a:schemeClr val="tx1"/>
                </a:solidFill>
              </a:rPr>
              <a:t>electonmicrograph</a:t>
            </a:r>
            <a:r>
              <a:rPr lang="en-US" sz="2000" dirty="0" smtClean="0">
                <a:solidFill>
                  <a:schemeClr val="tx1"/>
                </a:solidFill>
              </a:rPr>
              <a:t>. </a:t>
            </a:r>
            <a:endParaRPr lang="en-US" sz="2000" dirty="0">
              <a:solidFill>
                <a:schemeClr val="tx1"/>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971800" y="2743200"/>
            <a:ext cx="2819400" cy="25908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5745162"/>
          </a:xfrm>
        </p:spPr>
        <p:txBody>
          <a:bodyPr>
            <a:normAutofit fontScale="90000"/>
          </a:bodyPr>
          <a:lstStyle/>
          <a:p>
            <a:r>
              <a:rPr lang="en-US" sz="3100" dirty="0" smtClean="0">
                <a:solidFill>
                  <a:schemeClr val="tx1"/>
                </a:solidFill>
              </a:rPr>
              <a:t>Together, all of the components of the cell envelope help to protect the cell.</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u="sng" dirty="0" smtClean="0">
                <a:solidFill>
                  <a:schemeClr val="tx1"/>
                </a:solidFill>
              </a:rPr>
              <a:t>PROTOPLASM</a:t>
            </a:r>
            <a:r>
              <a:rPr lang="en-US" sz="2800" dirty="0" smtClean="0">
                <a:solidFill>
                  <a:schemeClr val="tx1"/>
                </a:solidFill>
              </a:rPr>
              <a:t/>
            </a:r>
            <a:br>
              <a:rPr lang="en-US" sz="2800" dirty="0" smtClean="0">
                <a:solidFill>
                  <a:schemeClr val="tx1"/>
                </a:solidFill>
              </a:rPr>
            </a:br>
            <a:r>
              <a:rPr lang="en-US" sz="2800" dirty="0" smtClean="0">
                <a:solidFill>
                  <a:schemeClr val="tx1"/>
                </a:solidFill>
              </a:rPr>
              <a:t>	- contains about 70-80% water</a:t>
            </a:r>
            <a:br>
              <a:rPr lang="en-US" sz="2800" dirty="0" smtClean="0">
                <a:solidFill>
                  <a:schemeClr val="tx1"/>
                </a:solidFill>
              </a:rPr>
            </a:br>
            <a:r>
              <a:rPr lang="en-US" sz="2800" dirty="0" smtClean="0">
                <a:solidFill>
                  <a:schemeClr val="tx1"/>
                </a:solidFill>
              </a:rPr>
              <a:t>		(the “universal solvent” in 			cells)</a:t>
            </a:r>
            <a:br>
              <a:rPr lang="en-US" sz="2800" dirty="0" smtClean="0">
                <a:solidFill>
                  <a:schemeClr val="tx1"/>
                </a:solidFill>
              </a:rPr>
            </a:br>
            <a:r>
              <a:rPr lang="en-US" sz="2800" dirty="0" smtClean="0">
                <a:solidFill>
                  <a:schemeClr val="tx1"/>
                </a:solidFill>
              </a:rPr>
              <a:t>	- there are no known </a:t>
            </a:r>
            <a:r>
              <a:rPr lang="en-US" sz="2800" dirty="0" err="1" smtClean="0">
                <a:solidFill>
                  <a:schemeClr val="tx1"/>
                </a:solidFill>
              </a:rPr>
              <a:t>cytoskeletal</a:t>
            </a:r>
            <a:r>
              <a:rPr lang="en-US" sz="2800" dirty="0" smtClean="0">
                <a:solidFill>
                  <a:schemeClr val="tx1"/>
                </a:solidFill>
              </a:rPr>
              <a:t> </a:t>
            </a:r>
            <a:br>
              <a:rPr lang="en-US" sz="2800" dirty="0" smtClean="0">
                <a:solidFill>
                  <a:schemeClr val="tx1"/>
                </a:solidFill>
              </a:rPr>
            </a:br>
            <a:r>
              <a:rPr lang="en-US" sz="2800" dirty="0" smtClean="0">
                <a:solidFill>
                  <a:schemeClr val="tx1"/>
                </a:solidFill>
              </a:rPr>
              <a:t>		structures (microtubules,</a:t>
            </a:r>
            <a:br>
              <a:rPr lang="en-US" sz="2800" dirty="0" smtClean="0">
                <a:solidFill>
                  <a:schemeClr val="tx1"/>
                </a:solidFill>
              </a:rPr>
            </a:br>
            <a:r>
              <a:rPr lang="en-US" sz="2800" dirty="0" smtClean="0">
                <a:solidFill>
                  <a:schemeClr val="tx1"/>
                </a:solidFill>
              </a:rPr>
              <a:t>		microfilaments) that exist </a:t>
            </a:r>
            <a:br>
              <a:rPr lang="en-US" sz="2800" dirty="0" smtClean="0">
                <a:solidFill>
                  <a:schemeClr val="tx1"/>
                </a:solidFill>
              </a:rPr>
            </a:br>
            <a:r>
              <a:rPr lang="en-US" sz="2800" dirty="0" smtClean="0">
                <a:solidFill>
                  <a:schemeClr val="tx1"/>
                </a:solidFill>
              </a:rPr>
              <a:t>		in bacteria and it is unknown</a:t>
            </a:r>
            <a:br>
              <a:rPr lang="en-US" sz="2800" dirty="0" smtClean="0">
                <a:solidFill>
                  <a:schemeClr val="tx1"/>
                </a:solidFill>
              </a:rPr>
            </a:br>
            <a:r>
              <a:rPr lang="en-US" sz="2800" dirty="0" smtClean="0">
                <a:solidFill>
                  <a:schemeClr val="tx1"/>
                </a:solidFill>
              </a:rPr>
              <a:t>		whether bacteria exhibit 			“</a:t>
            </a:r>
            <a:r>
              <a:rPr lang="en-US" sz="2800" dirty="0" err="1" smtClean="0">
                <a:solidFill>
                  <a:schemeClr val="tx1"/>
                </a:solidFill>
              </a:rPr>
              <a:t>cytoplasmic</a:t>
            </a:r>
            <a:r>
              <a:rPr lang="en-US" sz="2800" dirty="0" smtClean="0">
                <a:solidFill>
                  <a:schemeClr val="tx1"/>
                </a:solidFill>
              </a:rPr>
              <a:t> streaming”</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1362"/>
          </a:xfrm>
        </p:spPr>
        <p:txBody>
          <a:bodyPr>
            <a:normAutofit fontScale="90000"/>
          </a:bodyPr>
          <a:lstStyle/>
          <a:p>
            <a:r>
              <a:rPr lang="en-US" sz="2800" u="sng" dirty="0" smtClean="0">
                <a:solidFill>
                  <a:schemeClr val="tx1"/>
                </a:solidFill>
              </a:rPr>
              <a:t>The Bacterial Chromosome </a:t>
            </a:r>
            <a:br>
              <a:rPr lang="en-US" sz="2800" u="sng"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 consists of one circular strand 			of the dna double helix</a:t>
            </a:r>
            <a:br>
              <a:rPr lang="en-US" sz="2800" dirty="0" smtClean="0">
                <a:solidFill>
                  <a:schemeClr val="tx1"/>
                </a:solidFill>
              </a:rPr>
            </a:br>
            <a:r>
              <a:rPr lang="en-US" sz="2800" dirty="0" smtClean="0">
                <a:solidFill>
                  <a:schemeClr val="tx1"/>
                </a:solidFill>
              </a:rPr>
              <a:t>	- bacteria have the haploid number 		of chromosomes = 1; they 			don’t have a diploid number 			of chromosomes</a:t>
            </a:r>
            <a:br>
              <a:rPr lang="en-US" sz="2800" dirty="0" smtClean="0">
                <a:solidFill>
                  <a:schemeClr val="tx1"/>
                </a:solidFill>
              </a:rPr>
            </a:br>
            <a:r>
              <a:rPr lang="en-US" sz="2800" dirty="0" smtClean="0">
                <a:solidFill>
                  <a:schemeClr val="tx1"/>
                </a:solidFill>
              </a:rPr>
              <a:t>	- </a:t>
            </a:r>
            <a:r>
              <a:rPr lang="en-US" sz="2800" u="sng" dirty="0" smtClean="0">
                <a:solidFill>
                  <a:schemeClr val="tx1"/>
                </a:solidFill>
              </a:rPr>
              <a:t>there is NO nucleus </a:t>
            </a:r>
            <a:r>
              <a:rPr lang="en-US" sz="2800" dirty="0" smtClean="0">
                <a:solidFill>
                  <a:schemeClr val="tx1"/>
                </a:solidFill>
              </a:rPr>
              <a:t>(they don’t 			have an nuclear membrane; 			the bacterial chromosome 			exists in a dense region of 			cytoplasm called the “</a:t>
            </a:r>
            <a:r>
              <a:rPr lang="en-US" sz="2800" dirty="0" smtClean="0">
                <a:solidFill>
                  <a:srgbClr val="7030A0"/>
                </a:solidFill>
              </a:rPr>
              <a:t>nucleoid 		region</a:t>
            </a:r>
            <a:r>
              <a:rPr lang="en-US" sz="2800" dirty="0" smtClean="0">
                <a:solidFill>
                  <a:schemeClr val="tx1"/>
                </a:solidFill>
              </a:rPr>
              <a:t>”</a:t>
            </a:r>
            <a:br>
              <a:rPr lang="en-US" sz="2800" dirty="0" smtClean="0">
                <a:solidFill>
                  <a:schemeClr val="tx1"/>
                </a:solidFill>
              </a:rPr>
            </a:br>
            <a:endParaRPr lang="en-US" sz="2800" u="sng"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Nucleoid region </a:t>
            </a:r>
            <a:endParaRPr lang="en-US" dirty="0">
              <a:solidFill>
                <a:schemeClr val="tx1"/>
              </a:solidFill>
            </a:endParaRPr>
          </a:p>
        </p:txBody>
      </p:sp>
      <p:pic>
        <p:nvPicPr>
          <p:cNvPr id="5" name="Content Placeholder 4" descr="nucleoid.jpg"/>
          <p:cNvPicPr>
            <a:picLocks noGrp="1" noChangeAspect="1"/>
          </p:cNvPicPr>
          <p:nvPr>
            <p:ph sz="quarter" idx="1"/>
          </p:nvPr>
        </p:nvPicPr>
        <p:blipFill>
          <a:blip r:embed="rId2" cstate="print"/>
          <a:stretch>
            <a:fillRect/>
          </a:stretch>
        </p:blipFill>
        <p:spPr>
          <a:xfrm>
            <a:off x="1524000" y="1447800"/>
            <a:ext cx="5562600" cy="44196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7696200" cy="1219200"/>
          </a:xfrm>
        </p:spPr>
        <p:txBody>
          <a:bodyPr>
            <a:normAutofit/>
          </a:bodyPr>
          <a:lstStyle/>
          <a:p>
            <a:r>
              <a:rPr lang="en-US" sz="2400" dirty="0" smtClean="0">
                <a:solidFill>
                  <a:schemeClr val="tx1"/>
                </a:solidFill>
              </a:rPr>
              <a:t>Some bacteria contain extra-chromosomal pieces of dna called </a:t>
            </a:r>
            <a:r>
              <a:rPr lang="en-US" sz="2400" dirty="0" smtClean="0">
                <a:solidFill>
                  <a:srgbClr val="FF0000"/>
                </a:solidFill>
              </a:rPr>
              <a:t>plasmids</a:t>
            </a:r>
            <a:r>
              <a:rPr lang="en-US" sz="2400" dirty="0" smtClean="0">
                <a:solidFill>
                  <a:schemeClr val="tx1"/>
                </a:solidFill>
              </a:rPr>
              <a:t>. </a:t>
            </a:r>
            <a:endParaRPr lang="en-US" sz="2400" dirty="0">
              <a:solidFill>
                <a:schemeClr val="tx1"/>
              </a:solidFill>
            </a:endParaRPr>
          </a:p>
        </p:txBody>
      </p:sp>
      <p:pic>
        <p:nvPicPr>
          <p:cNvPr id="5" name="Content Placeholder 4" descr="DNA animation.gif"/>
          <p:cNvPicPr>
            <a:picLocks noGrp="1" noChangeAspect="1"/>
          </p:cNvPicPr>
          <p:nvPr>
            <p:ph sz="quarter" idx="1"/>
          </p:nvPr>
        </p:nvPicPr>
        <p:blipFill>
          <a:blip r:embed="rId2" cstate="print"/>
          <a:stretch>
            <a:fillRect/>
          </a:stretch>
        </p:blipFill>
        <p:spPr>
          <a:xfrm>
            <a:off x="2057400" y="1676400"/>
            <a:ext cx="4419599" cy="40386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solidFill>
                  <a:schemeClr val="tx1"/>
                </a:solidFill>
              </a:rPr>
              <a:t>Asexual reproduction in bacteria occurs through the process of </a:t>
            </a:r>
            <a:r>
              <a:rPr lang="en-US" sz="2400" dirty="0" smtClean="0">
                <a:solidFill>
                  <a:srgbClr val="FF0000"/>
                </a:solidFill>
              </a:rPr>
              <a:t>binary fission</a:t>
            </a:r>
            <a:r>
              <a:rPr lang="en-US" sz="2400" dirty="0" smtClean="0">
                <a:solidFill>
                  <a:schemeClr val="tx1"/>
                </a:solidFill>
              </a:rPr>
              <a:t>.</a:t>
            </a:r>
            <a:endParaRPr lang="en-US" sz="2400" dirty="0">
              <a:solidFill>
                <a:schemeClr val="tx1"/>
              </a:solidFill>
            </a:endParaRPr>
          </a:p>
        </p:txBody>
      </p:sp>
      <p:pic>
        <p:nvPicPr>
          <p:cNvPr id="3" name="Content Placeholder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971800" y="1524000"/>
            <a:ext cx="2819400" cy="41910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5745162"/>
          </a:xfrm>
        </p:spPr>
        <p:txBody>
          <a:bodyPr/>
          <a:lstStyle/>
          <a:p>
            <a:r>
              <a:rPr lang="en-US" dirty="0" smtClean="0">
                <a:solidFill>
                  <a:schemeClr val="tx1"/>
                </a:solidFill>
              </a:rPr>
              <a:t>Bacteria do exchange dna between 	each other by several 	processes.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 conjugation</a:t>
            </a:r>
            <a:br>
              <a:rPr lang="en-US" dirty="0" smtClean="0">
                <a:solidFill>
                  <a:schemeClr val="tx1"/>
                </a:solidFill>
              </a:rPr>
            </a:br>
            <a:r>
              <a:rPr lang="en-US" dirty="0" smtClean="0">
                <a:solidFill>
                  <a:schemeClr val="tx1"/>
                </a:solidFill>
              </a:rPr>
              <a:t>	b) transformation</a:t>
            </a:r>
            <a:br>
              <a:rPr lang="en-US" dirty="0" smtClean="0">
                <a:solidFill>
                  <a:schemeClr val="tx1"/>
                </a:solidFill>
              </a:rPr>
            </a:br>
            <a:r>
              <a:rPr lang="en-US" dirty="0" smtClean="0">
                <a:solidFill>
                  <a:schemeClr val="tx1"/>
                </a:solidFill>
              </a:rPr>
              <a:t>	c) transduction</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solidFill>
                  <a:srgbClr val="FF0000"/>
                </a:solidFill>
              </a:rPr>
              <a:t>Conjugation</a:t>
            </a:r>
            <a:r>
              <a:rPr lang="en-US" sz="2400" dirty="0" smtClean="0">
                <a:solidFill>
                  <a:schemeClr val="tx1"/>
                </a:solidFill>
              </a:rPr>
              <a:t> is the transfer of bacterial dna directly from one bacterium to another.</a:t>
            </a:r>
            <a:endParaRPr lang="en-US" sz="2400" dirty="0">
              <a:solidFill>
                <a:schemeClr val="tx1"/>
              </a:solidFill>
            </a:endParaRPr>
          </a:p>
        </p:txBody>
      </p:sp>
      <p:pic>
        <p:nvPicPr>
          <p:cNvPr id="5" name="Content Placeholder 4" descr="Bacterial_Conjugation_en.png"/>
          <p:cNvPicPr>
            <a:picLocks noGrp="1" noChangeAspect="1"/>
          </p:cNvPicPr>
          <p:nvPr>
            <p:ph sz="quarter" idx="1"/>
          </p:nvPr>
        </p:nvPicPr>
        <p:blipFill>
          <a:blip r:embed="rId2" cstate="print"/>
          <a:stretch>
            <a:fillRect/>
          </a:stretch>
        </p:blipFill>
        <p:spPr>
          <a:xfrm>
            <a:off x="1600200" y="1371600"/>
            <a:ext cx="5714999" cy="5102225"/>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solidFill>
                  <a:schemeClr val="tx1"/>
                </a:solidFill>
              </a:rPr>
              <a:t>Two bacteria undergoing conjugation using a sex pilus to transfer dna from the donor to the recipient bacterium.</a:t>
            </a:r>
            <a:endParaRPr lang="en-US" sz="2400" dirty="0">
              <a:solidFill>
                <a:schemeClr val="tx1"/>
              </a:solidFill>
            </a:endParaRPr>
          </a:p>
        </p:txBody>
      </p:sp>
      <p:pic>
        <p:nvPicPr>
          <p:cNvPr id="4" name="Content Placeholder 3" descr="Bacterial_Conjugation_en.png"/>
          <p:cNvPicPr>
            <a:picLocks noGrp="1" noChangeAspect="1"/>
          </p:cNvPicPr>
          <p:nvPr>
            <p:ph sz="quarter" idx="1"/>
          </p:nvPr>
        </p:nvPicPr>
        <p:blipFill>
          <a:blip r:embed="rId2" cstate="print"/>
          <a:stretch>
            <a:fillRect/>
          </a:stretch>
        </p:blipFill>
        <p:spPr>
          <a:xfrm>
            <a:off x="1295400" y="1524000"/>
            <a:ext cx="5867399" cy="4800599"/>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rPr>
              <a:t>Transformation</a:t>
            </a:r>
            <a:r>
              <a:rPr lang="en-US" sz="2400" dirty="0" smtClean="0">
                <a:solidFill>
                  <a:schemeClr val="tx1"/>
                </a:solidFill>
              </a:rPr>
              <a:t> is when bacteria acquire dna that is free in their environment.</a:t>
            </a:r>
            <a:endParaRPr lang="en-US" sz="2400" dirty="0">
              <a:solidFill>
                <a:schemeClr val="tx1"/>
              </a:solidFill>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25006" y="1600200"/>
            <a:ext cx="6331987" cy="48736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Bergeys.jpg"/>
          <p:cNvPicPr>
            <a:picLocks noGrp="1" noChangeAspect="1"/>
          </p:cNvPicPr>
          <p:nvPr>
            <p:ph sz="quarter" idx="1"/>
          </p:nvPr>
        </p:nvPicPr>
        <p:blipFill>
          <a:blip r:embed="rId2" cstate="print"/>
          <a:stretch>
            <a:fillRect/>
          </a:stretch>
        </p:blipFill>
        <p:spPr>
          <a:xfrm>
            <a:off x="1676400" y="381001"/>
            <a:ext cx="4953000" cy="591820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the transformation experiment you will perform in lab.</a:t>
            </a:r>
            <a:endParaRPr lang="en-US" dirty="0"/>
          </a:p>
        </p:txBody>
      </p:sp>
      <p:pic>
        <p:nvPicPr>
          <p:cNvPr id="4" name="Content Placeholder 3" descr="pglo-for-blog.jpg"/>
          <p:cNvPicPr>
            <a:picLocks noGrp="1" noChangeAspect="1"/>
          </p:cNvPicPr>
          <p:nvPr>
            <p:ph sz="quarter" idx="1"/>
          </p:nvPr>
        </p:nvPicPr>
        <p:blipFill>
          <a:blip r:embed="rId2" cstate="print"/>
          <a:stretch>
            <a:fillRect/>
          </a:stretch>
        </p:blipFill>
        <p:spPr>
          <a:xfrm>
            <a:off x="990600" y="1828800"/>
            <a:ext cx="6858000" cy="411480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400" dirty="0" smtClean="0">
                <a:solidFill>
                  <a:srgbClr val="FF0000"/>
                </a:solidFill>
              </a:rPr>
              <a:t>Transduction</a:t>
            </a:r>
            <a:r>
              <a:rPr lang="en-US" sz="2400" dirty="0" smtClean="0">
                <a:solidFill>
                  <a:schemeClr val="tx1"/>
                </a:solidFill>
              </a:rPr>
              <a:t> is the transfer of bacterial dna from one bacterium to another during a </a:t>
            </a:r>
            <a:r>
              <a:rPr lang="en-US" sz="2400" dirty="0" err="1" smtClean="0">
                <a:solidFill>
                  <a:schemeClr val="tx1"/>
                </a:solidFill>
              </a:rPr>
              <a:t>bacteriophage’s</a:t>
            </a:r>
            <a:r>
              <a:rPr lang="en-US" sz="2400" dirty="0" smtClean="0">
                <a:solidFill>
                  <a:schemeClr val="tx1"/>
                </a:solidFill>
              </a:rPr>
              <a:t> lytic cycle.</a:t>
            </a:r>
            <a:endParaRPr lang="en-US" sz="2400" dirty="0">
              <a:solidFill>
                <a:schemeClr val="tx1"/>
              </a:solidFill>
            </a:endParaRPr>
          </a:p>
        </p:txBody>
      </p:sp>
      <p:pic>
        <p:nvPicPr>
          <p:cNvPr id="6" name="Content Placeholder 5" descr="nucleoid.jpg"/>
          <p:cNvPicPr>
            <a:picLocks noGrp="1" noChangeAspect="1"/>
          </p:cNvPicPr>
          <p:nvPr>
            <p:ph sz="quarter" idx="1"/>
          </p:nvPr>
        </p:nvPicPr>
        <p:blipFill>
          <a:blip r:embed="rId2" cstate="print"/>
          <a:stretch>
            <a:fillRect/>
          </a:stretch>
        </p:blipFill>
        <p:spPr>
          <a:xfrm>
            <a:off x="1143000" y="1371600"/>
            <a:ext cx="6400800" cy="48006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orizontal transfer.jpg"/>
          <p:cNvPicPr>
            <a:picLocks noGrp="1" noChangeAspect="1"/>
          </p:cNvPicPr>
          <p:nvPr>
            <p:ph sz="quarter" idx="1"/>
          </p:nvPr>
        </p:nvPicPr>
        <p:blipFill>
          <a:blip r:embed="rId2" cstate="print"/>
          <a:stretch>
            <a:fillRect/>
          </a:stretch>
        </p:blipFill>
        <p:spPr>
          <a:xfrm>
            <a:off x="533400" y="457200"/>
            <a:ext cx="7162800" cy="571500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5668962"/>
          </a:xfrm>
        </p:spPr>
        <p:txBody>
          <a:bodyPr>
            <a:normAutofit fontScale="90000"/>
          </a:bodyPr>
          <a:lstStyle/>
          <a:p>
            <a:r>
              <a:rPr lang="en-US" u="sng" dirty="0" smtClean="0">
                <a:solidFill>
                  <a:schemeClr val="tx1"/>
                </a:solidFill>
              </a:rPr>
              <a:t>Ribosomes</a:t>
            </a:r>
            <a:r>
              <a:rPr lang="en-US" dirty="0" smtClean="0">
                <a:solidFill>
                  <a:schemeClr val="tx1"/>
                </a:solidFill>
              </a:rPr>
              <a:t/>
            </a:r>
            <a:br>
              <a:rPr lang="en-US" dirty="0" smtClean="0">
                <a:solidFill>
                  <a:schemeClr val="tx1"/>
                </a:solidFill>
              </a:rPr>
            </a:br>
            <a:r>
              <a:rPr lang="en-US" dirty="0" smtClean="0">
                <a:solidFill>
                  <a:schemeClr val="tx1"/>
                </a:solidFill>
              </a:rPr>
              <a:t>	- found in the cytoplasm, these are the sites of protein synthesis within all cells</a:t>
            </a:r>
            <a:br>
              <a:rPr lang="en-US" dirty="0" smtClean="0">
                <a:solidFill>
                  <a:schemeClr val="tx1"/>
                </a:solidFill>
              </a:rPr>
            </a:br>
            <a:r>
              <a:rPr lang="en-US" dirty="0" smtClean="0">
                <a:solidFill>
                  <a:schemeClr val="tx1"/>
                </a:solidFill>
              </a:rPr>
              <a:t>	- ribosomes are organelles that are NOT membrane bound, prokaryotic ribosomes are a combination of a 30S subunit and a 50S subunit which combined make a </a:t>
            </a:r>
            <a:r>
              <a:rPr lang="en-US" dirty="0" smtClean="0">
                <a:solidFill>
                  <a:srgbClr val="FF0000"/>
                </a:solidFill>
              </a:rPr>
              <a:t>70S </a:t>
            </a:r>
            <a:r>
              <a:rPr lang="en-US" dirty="0" smtClean="0">
                <a:solidFill>
                  <a:schemeClr val="tx1"/>
                </a:solidFill>
              </a:rPr>
              <a:t>ribosome</a:t>
            </a:r>
            <a:br>
              <a:rPr lang="en-US" dirty="0" smtClean="0">
                <a:solidFill>
                  <a:schemeClr val="tx1"/>
                </a:solidFill>
              </a:rPr>
            </a:br>
            <a:r>
              <a:rPr lang="en-US" dirty="0" smtClean="0">
                <a:solidFill>
                  <a:schemeClr val="tx1"/>
                </a:solidFill>
              </a:rPr>
              <a:t>	- tetracycline, erythromycin and </a:t>
            </a:r>
            <a:r>
              <a:rPr lang="en-US" dirty="0" err="1" smtClean="0">
                <a:solidFill>
                  <a:schemeClr val="tx1"/>
                </a:solidFill>
              </a:rPr>
              <a:t>chloramphenicol</a:t>
            </a:r>
            <a:r>
              <a:rPr lang="en-US" dirty="0" smtClean="0">
                <a:solidFill>
                  <a:schemeClr val="tx1"/>
                </a:solidFill>
              </a:rPr>
              <a:t> inhibit protein synthesis</a:t>
            </a:r>
            <a:br>
              <a:rPr lang="en-US" dirty="0" smtClean="0">
                <a:solidFill>
                  <a:schemeClr val="tx1"/>
                </a:solidFill>
              </a:rPr>
            </a:br>
            <a:endParaRPr lang="en-US" dirty="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solidFill>
                  <a:schemeClr val="tx1"/>
                </a:solidFill>
              </a:rPr>
              <a:t>Eukaryotes have 40S and 60S subunits that together equal 80 S in size.</a:t>
            </a:r>
            <a:endParaRPr lang="en-US" sz="2800" dirty="0">
              <a:solidFill>
                <a:schemeClr val="tx1"/>
              </a:solidFill>
            </a:endParaRPr>
          </a:p>
        </p:txBody>
      </p:sp>
      <p:pic>
        <p:nvPicPr>
          <p:cNvPr id="5" name="Content Placeholder 4" descr="ribosome.jpg"/>
          <p:cNvPicPr>
            <a:picLocks noGrp="1" noChangeAspect="1"/>
          </p:cNvPicPr>
          <p:nvPr>
            <p:ph sz="quarter" idx="1"/>
          </p:nvPr>
        </p:nvPicPr>
        <p:blipFill>
          <a:blip r:embed="rId2" cstate="print"/>
          <a:stretch>
            <a:fillRect/>
          </a:stretch>
        </p:blipFill>
        <p:spPr>
          <a:xfrm>
            <a:off x="1981200" y="1524000"/>
            <a:ext cx="4876800" cy="434340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cterial ribo.jpg"/>
          <p:cNvPicPr>
            <a:picLocks noGrp="1" noChangeAspect="1"/>
          </p:cNvPicPr>
          <p:nvPr>
            <p:ph sz="quarter" idx="1"/>
          </p:nvPr>
        </p:nvPicPr>
        <p:blipFill>
          <a:blip r:embed="rId2" cstate="print"/>
          <a:stretch>
            <a:fillRect/>
          </a:stretch>
        </p:blipFill>
        <p:spPr>
          <a:xfrm>
            <a:off x="1295400" y="457200"/>
            <a:ext cx="6172200" cy="534670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ibosome pro vs eu.jpg"/>
          <p:cNvPicPr>
            <a:picLocks noGrp="1" noChangeAspect="1"/>
          </p:cNvPicPr>
          <p:nvPr>
            <p:ph sz="quarter" idx="1"/>
          </p:nvPr>
        </p:nvPicPr>
        <p:blipFill>
          <a:blip r:embed="rId2" cstate="print"/>
          <a:stretch>
            <a:fillRect/>
          </a:stretch>
        </p:blipFill>
        <p:spPr>
          <a:xfrm>
            <a:off x="990600" y="685800"/>
            <a:ext cx="6934200" cy="5105400"/>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7620000" cy="5440362"/>
          </a:xfrm>
        </p:spPr>
        <p:txBody>
          <a:bodyPr>
            <a:normAutofit/>
          </a:bodyPr>
          <a:lstStyle/>
          <a:p>
            <a:r>
              <a:rPr lang="en-US" sz="2800" u="sng" dirty="0" smtClean="0">
                <a:solidFill>
                  <a:schemeClr val="tx1"/>
                </a:solidFill>
              </a:rPr>
              <a:t>Granules and Inclusion Bodies</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 storage vesicles for nutrients  			and other substances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u="sng" dirty="0" smtClean="0">
                <a:solidFill>
                  <a:schemeClr val="tx1"/>
                </a:solidFill>
              </a:rPr>
              <a:t>Gas Vesicles</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 protein bound organelles that 			assist in the buoyancy for 			some photosynthetic bacteria</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1325562"/>
          </a:xfrm>
        </p:spPr>
        <p:txBody>
          <a:bodyPr>
            <a:normAutofit fontScale="90000"/>
          </a:bodyPr>
          <a:lstStyle/>
          <a:p>
            <a:r>
              <a:rPr lang="en-US" sz="2400" u="sng" dirty="0" smtClean="0">
                <a:solidFill>
                  <a:schemeClr val="tx1"/>
                </a:solidFill>
              </a:rPr>
              <a:t>Appendages</a:t>
            </a:r>
            <a:r>
              <a:rPr lang="en-US" sz="2400" dirty="0" smtClean="0">
                <a:solidFill>
                  <a:schemeClr val="tx1"/>
                </a:solidFill>
              </a:rPr>
              <a:t/>
            </a:r>
            <a:br>
              <a:rPr lang="en-US" sz="2400" dirty="0" smtClean="0">
                <a:solidFill>
                  <a:schemeClr val="tx1"/>
                </a:solidFill>
              </a:rPr>
            </a:br>
            <a:r>
              <a:rPr lang="en-US" sz="2400" dirty="0" smtClean="0">
                <a:solidFill>
                  <a:schemeClr val="tx1"/>
                </a:solidFill>
              </a:rPr>
              <a:t>	A) Flagella- special stains are needed to see the arrangement of flagella, which can be used to help identify bacteria</a:t>
            </a:r>
            <a:endParaRPr lang="en-US" sz="2400" dirty="0">
              <a:solidFill>
                <a:schemeClr val="tx1"/>
              </a:solidFill>
            </a:endParaRPr>
          </a:p>
        </p:txBody>
      </p:sp>
      <p:pic>
        <p:nvPicPr>
          <p:cNvPr id="5" name="Content Placeholder 4" descr="flagella.jpg"/>
          <p:cNvPicPr>
            <a:picLocks noGrp="1" noChangeAspect="1"/>
          </p:cNvPicPr>
          <p:nvPr>
            <p:ph sz="quarter" idx="1"/>
          </p:nvPr>
        </p:nvPicPr>
        <p:blipFill>
          <a:blip r:embed="rId2" cstate="print"/>
          <a:stretch>
            <a:fillRect/>
          </a:stretch>
        </p:blipFill>
        <p:spPr>
          <a:xfrm>
            <a:off x="914400" y="1676400"/>
            <a:ext cx="6934200" cy="4495800"/>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25562"/>
          </a:xfrm>
        </p:spPr>
        <p:txBody>
          <a:bodyPr>
            <a:normAutofit fontScale="90000"/>
          </a:bodyPr>
          <a:lstStyle/>
          <a:p>
            <a:r>
              <a:rPr lang="en-US" sz="3200" dirty="0" smtClean="0">
                <a:solidFill>
                  <a:schemeClr val="tx1"/>
                </a:solidFill>
              </a:rPr>
              <a:t>Bacterial flagella are made of a protein called </a:t>
            </a:r>
            <a:r>
              <a:rPr lang="en-US" sz="3200" dirty="0" err="1" smtClean="0">
                <a:solidFill>
                  <a:schemeClr val="tx1"/>
                </a:solidFill>
              </a:rPr>
              <a:t>flagellin</a:t>
            </a:r>
            <a:r>
              <a:rPr lang="en-US" sz="3200" dirty="0" smtClean="0">
                <a:solidFill>
                  <a:schemeClr val="tx1"/>
                </a:solidFill>
              </a:rPr>
              <a:t> which grows from the tip if the appendage.</a:t>
            </a:r>
            <a:endParaRPr lang="en-US" dirty="0">
              <a:solidFill>
                <a:schemeClr val="tx1"/>
              </a:solidFill>
            </a:endParaRPr>
          </a:p>
        </p:txBody>
      </p:sp>
      <p:pic>
        <p:nvPicPr>
          <p:cNvPr id="4" name="Content Placeholder 3" descr="flagella.jpg"/>
          <p:cNvPicPr>
            <a:picLocks noGrp="1" noChangeAspect="1"/>
          </p:cNvPicPr>
          <p:nvPr>
            <p:ph sz="quarter" idx="1"/>
          </p:nvPr>
        </p:nvPicPr>
        <p:blipFill>
          <a:blip r:embed="rId2" cstate="print"/>
          <a:stretch>
            <a:fillRect/>
          </a:stretch>
        </p:blipFill>
        <p:spPr>
          <a:xfrm>
            <a:off x="1295400" y="1828800"/>
            <a:ext cx="5867400" cy="47244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bacteria2.jpg"/>
          <p:cNvPicPr>
            <a:picLocks noGrp="1" noChangeAspect="1"/>
          </p:cNvPicPr>
          <p:nvPr>
            <p:ph sz="quarter" idx="1"/>
          </p:nvPr>
        </p:nvPicPr>
        <p:blipFill>
          <a:blip r:embed="rId2" cstate="print"/>
          <a:stretch>
            <a:fillRect/>
          </a:stretch>
        </p:blipFill>
        <p:spPr>
          <a:xfrm>
            <a:off x="1905000" y="914400"/>
            <a:ext cx="5257800" cy="4724400"/>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Microscopically, motility is determined by using the “hanging drop” slide technique or semisolid media</a:t>
            </a:r>
            <a:endParaRPr lang="en-US" sz="2800" dirty="0">
              <a:solidFill>
                <a:schemeClr val="tx1"/>
              </a:solidFill>
            </a:endParaRPr>
          </a:p>
        </p:txBody>
      </p:sp>
      <p:pic>
        <p:nvPicPr>
          <p:cNvPr id="6" name="Content Placeholder 5" descr="the-hanging-drop-method.jpg"/>
          <p:cNvPicPr>
            <a:picLocks noGrp="1" noChangeAspect="1"/>
          </p:cNvPicPr>
          <p:nvPr>
            <p:ph sz="quarter" idx="2"/>
          </p:nvPr>
        </p:nvPicPr>
        <p:blipFill>
          <a:blip r:embed="rId2" cstate="print"/>
          <a:stretch>
            <a:fillRect/>
          </a:stretch>
        </p:blipFill>
        <p:spPr>
          <a:xfrm>
            <a:off x="990600" y="2667000"/>
            <a:ext cx="2638425" cy="2857500"/>
          </a:xfrm>
        </p:spPr>
      </p:pic>
      <p:pic>
        <p:nvPicPr>
          <p:cNvPr id="7" name="Content Placeholder 6" descr="motility.jpg"/>
          <p:cNvPicPr>
            <a:picLocks noGrp="1" noChangeAspect="1"/>
          </p:cNvPicPr>
          <p:nvPr>
            <p:ph sz="quarter" idx="4"/>
          </p:nvPr>
        </p:nvPicPr>
        <p:blipFill>
          <a:blip r:embed="rId3" cstate="print"/>
          <a:stretch>
            <a:fillRect/>
          </a:stretch>
        </p:blipFill>
        <p:spPr>
          <a:xfrm>
            <a:off x="4343400" y="2743200"/>
            <a:ext cx="3962400" cy="2920637"/>
          </a:xfrm>
        </p:spPr>
      </p:pic>
      <p:sp>
        <p:nvSpPr>
          <p:cNvPr id="8" name="Text Placeholder 7"/>
          <p:cNvSpPr>
            <a:spLocks noGrp="1"/>
          </p:cNvSpPr>
          <p:nvPr>
            <p:ph type="body" sz="quarter" idx="1"/>
          </p:nvPr>
        </p:nvSpPr>
        <p:spPr/>
        <p:txBody>
          <a:bodyPr/>
          <a:lstStyle/>
          <a:p>
            <a:r>
              <a:rPr lang="en-US" dirty="0" smtClean="0"/>
              <a:t>Hanging drop slide</a:t>
            </a:r>
            <a:endParaRPr lang="en-US" dirty="0"/>
          </a:p>
        </p:txBody>
      </p:sp>
      <p:sp>
        <p:nvSpPr>
          <p:cNvPr id="9" name="Text Placeholder 8"/>
          <p:cNvSpPr>
            <a:spLocks noGrp="1"/>
          </p:cNvSpPr>
          <p:nvPr>
            <p:ph type="body" sz="quarter" idx="3"/>
          </p:nvPr>
        </p:nvSpPr>
        <p:spPr>
          <a:xfrm>
            <a:off x="4343400" y="1569720"/>
            <a:ext cx="3657600" cy="944880"/>
          </a:xfrm>
        </p:spPr>
        <p:txBody>
          <a:bodyPr/>
          <a:lstStyle/>
          <a:p>
            <a:r>
              <a:rPr lang="en-US" dirty="0" smtClean="0"/>
              <a:t>Semisolid media- which tube contains non-flagellated bacteria?</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73162"/>
          </a:xfrm>
        </p:spPr>
        <p:txBody>
          <a:bodyPr>
            <a:normAutofit/>
          </a:bodyPr>
          <a:lstStyle/>
          <a:p>
            <a:r>
              <a:rPr lang="en-US" sz="2000" dirty="0">
                <a:solidFill>
                  <a:schemeClr val="tx1"/>
                </a:solidFill>
              </a:rPr>
              <a:t>To move toward or away from a chemical stimulus (= </a:t>
            </a:r>
            <a:r>
              <a:rPr lang="en-US" sz="2000" dirty="0" err="1">
                <a:solidFill>
                  <a:schemeClr val="tx1"/>
                </a:solidFill>
              </a:rPr>
              <a:t>chemotaxis</a:t>
            </a:r>
            <a:r>
              <a:rPr lang="en-US" sz="2000" dirty="0">
                <a:solidFill>
                  <a:schemeClr val="tx1"/>
                </a:solidFill>
              </a:rPr>
              <a:t>), bacteria rotate their flagella producing a forward or backwards motion called runs and tumbles.</a:t>
            </a:r>
            <a:endParaRPr lang="en-US" sz="2000"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19200" y="2410078"/>
            <a:ext cx="6400800" cy="3136392"/>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solidFill>
                  <a:schemeClr val="tx1"/>
                </a:solidFill>
              </a:rPr>
              <a:t>	B) </a:t>
            </a:r>
            <a:r>
              <a:rPr lang="en-US" sz="2400" dirty="0" err="1" smtClean="0">
                <a:solidFill>
                  <a:schemeClr val="tx1"/>
                </a:solidFill>
              </a:rPr>
              <a:t>Fimbrae</a:t>
            </a:r>
            <a:r>
              <a:rPr lang="en-US" sz="2400" dirty="0" smtClean="0">
                <a:solidFill>
                  <a:schemeClr val="tx1"/>
                </a:solidFill>
              </a:rPr>
              <a:t> – short non-</a:t>
            </a:r>
            <a:r>
              <a:rPr lang="en-US" sz="2400" dirty="0" err="1" smtClean="0">
                <a:solidFill>
                  <a:schemeClr val="tx1"/>
                </a:solidFill>
              </a:rPr>
              <a:t>locomotor</a:t>
            </a:r>
            <a:r>
              <a:rPr lang="en-US" sz="2400" dirty="0" smtClean="0">
                <a:solidFill>
                  <a:schemeClr val="tx1"/>
                </a:solidFill>
              </a:rPr>
              <a:t> 			appendages used to attach bacteria 		to various surfaces</a:t>
            </a:r>
            <a:endParaRPr lang="en-US" sz="2400" dirty="0">
              <a:solidFill>
                <a:schemeClr val="tx1"/>
              </a:solidFill>
            </a:endParaRPr>
          </a:p>
        </p:txBody>
      </p:sp>
      <p:pic>
        <p:nvPicPr>
          <p:cNvPr id="4" name="Content Placeholder 3" descr="fimbrae.jpg"/>
          <p:cNvPicPr>
            <a:picLocks noGrp="1" noChangeAspect="1"/>
          </p:cNvPicPr>
          <p:nvPr>
            <p:ph sz="quarter" idx="1"/>
          </p:nvPr>
        </p:nvPicPr>
        <p:blipFill>
          <a:blip r:embed="rId2" cstate="print"/>
          <a:stretch>
            <a:fillRect/>
          </a:stretch>
        </p:blipFill>
        <p:spPr>
          <a:xfrm>
            <a:off x="2133600" y="1752600"/>
            <a:ext cx="4876800" cy="38100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solidFill>
                  <a:schemeClr val="tx1"/>
                </a:solidFill>
              </a:rPr>
              <a:t>	C) </a:t>
            </a:r>
            <a:r>
              <a:rPr lang="en-US" sz="2400" dirty="0" err="1" smtClean="0">
                <a:solidFill>
                  <a:schemeClr val="tx1"/>
                </a:solidFill>
              </a:rPr>
              <a:t>Pili</a:t>
            </a:r>
            <a:r>
              <a:rPr lang="en-US" sz="2400" dirty="0" smtClean="0">
                <a:solidFill>
                  <a:schemeClr val="tx1"/>
                </a:solidFill>
              </a:rPr>
              <a:t> (Pilus = singular)</a:t>
            </a:r>
            <a:br>
              <a:rPr lang="en-US" sz="2400" dirty="0" smtClean="0">
                <a:solidFill>
                  <a:schemeClr val="tx1"/>
                </a:solidFill>
              </a:rPr>
            </a:br>
            <a:r>
              <a:rPr lang="en-US" sz="2400" dirty="0" smtClean="0">
                <a:solidFill>
                  <a:schemeClr val="tx1"/>
                </a:solidFill>
              </a:rPr>
              <a:t>		long non-</a:t>
            </a:r>
            <a:r>
              <a:rPr lang="en-US" sz="2400" dirty="0" err="1" smtClean="0">
                <a:solidFill>
                  <a:schemeClr val="tx1"/>
                </a:solidFill>
              </a:rPr>
              <a:t>locomotor</a:t>
            </a:r>
            <a:r>
              <a:rPr lang="en-US" sz="2400" dirty="0" smtClean="0">
                <a:solidFill>
                  <a:schemeClr val="tx1"/>
                </a:solidFill>
              </a:rPr>
              <a:t> appendages used</a:t>
            </a:r>
            <a:br>
              <a:rPr lang="en-US" sz="2400" dirty="0" smtClean="0">
                <a:solidFill>
                  <a:schemeClr val="tx1"/>
                </a:solidFill>
              </a:rPr>
            </a:br>
            <a:r>
              <a:rPr lang="en-US" sz="2400" dirty="0" smtClean="0">
                <a:solidFill>
                  <a:schemeClr val="tx1"/>
                </a:solidFill>
              </a:rPr>
              <a:t>		in </a:t>
            </a:r>
            <a:r>
              <a:rPr lang="en-US" sz="2400" dirty="0" err="1" smtClean="0">
                <a:solidFill>
                  <a:schemeClr val="tx1"/>
                </a:solidFill>
              </a:rPr>
              <a:t>congugation</a:t>
            </a:r>
            <a:endParaRPr lang="en-US" sz="2400" dirty="0">
              <a:solidFill>
                <a:schemeClr val="tx1"/>
              </a:solidFill>
            </a:endParaRPr>
          </a:p>
        </p:txBody>
      </p:sp>
      <p:pic>
        <p:nvPicPr>
          <p:cNvPr id="4" name="Content Placeholder 3" descr="350px-Transduction_(genetics)en_svg.png"/>
          <p:cNvPicPr>
            <a:picLocks noGrp="1" noChangeAspect="1"/>
          </p:cNvPicPr>
          <p:nvPr>
            <p:ph sz="quarter" idx="1"/>
          </p:nvPr>
        </p:nvPicPr>
        <p:blipFill>
          <a:blip r:embed="rId2" cstate="print"/>
          <a:stretch>
            <a:fillRect/>
          </a:stretch>
        </p:blipFill>
        <p:spPr>
          <a:xfrm>
            <a:off x="2209800" y="1828800"/>
            <a:ext cx="4191000" cy="3733799"/>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solidFill>
              </a:rPr>
              <a:t>Endospores</a:t>
            </a:r>
            <a:endParaRPr lang="en-US" u="sng" dirty="0">
              <a:solidFill>
                <a:schemeClr val="tx1"/>
              </a:solidFill>
            </a:endParaRPr>
          </a:p>
        </p:txBody>
      </p:sp>
      <p:pic>
        <p:nvPicPr>
          <p:cNvPr id="4" name="Content Placeholder 3" descr="B_anthracis1.jpg"/>
          <p:cNvPicPr>
            <a:picLocks noGrp="1" noChangeAspect="1"/>
          </p:cNvPicPr>
          <p:nvPr>
            <p:ph sz="quarter" idx="1"/>
          </p:nvPr>
        </p:nvPicPr>
        <p:blipFill>
          <a:blip r:embed="rId2" cstate="print"/>
          <a:stretch>
            <a:fillRect/>
          </a:stretch>
        </p:blipFill>
        <p:spPr>
          <a:xfrm>
            <a:off x="2133600" y="1905000"/>
            <a:ext cx="3810000" cy="3429000"/>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440362"/>
          </a:xfrm>
        </p:spPr>
        <p:txBody>
          <a:bodyPr>
            <a:normAutofit/>
          </a:bodyPr>
          <a:lstStyle/>
          <a:p>
            <a:r>
              <a:rPr lang="en-US" sz="2800" dirty="0" smtClean="0">
                <a:solidFill>
                  <a:schemeClr val="tx1"/>
                </a:solidFill>
              </a:rPr>
              <a:t>Structures created within certain 	genera of bacteria which enable 	these bacteria to survive harsh 	conditions</a:t>
            </a:r>
            <a:br>
              <a:rPr lang="en-US" sz="2800" dirty="0" smtClean="0">
                <a:solidFill>
                  <a:schemeClr val="tx1"/>
                </a:solidFill>
              </a:rPr>
            </a:br>
            <a:r>
              <a:rPr lang="en-US" sz="2800" dirty="0" smtClean="0">
                <a:solidFill>
                  <a:schemeClr val="tx1"/>
                </a:solidFill>
              </a:rPr>
              <a:t>	</a:t>
            </a:r>
            <a:r>
              <a:rPr lang="en-US" sz="2000" dirty="0" smtClean="0">
                <a:solidFill>
                  <a:schemeClr val="tx1"/>
                </a:solidFill>
              </a:rPr>
              <a:t>(the location of spores can be used to help 		identify these bacteria)</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5668962"/>
          </a:xfrm>
        </p:spPr>
        <p:txBody>
          <a:bodyPr>
            <a:normAutofit/>
          </a:bodyPr>
          <a:lstStyle/>
          <a:p>
            <a:r>
              <a:rPr lang="en-US" sz="2800" dirty="0" smtClean="0">
                <a:solidFill>
                  <a:schemeClr val="tx1"/>
                </a:solidFill>
              </a:rPr>
              <a:t>	a) </a:t>
            </a:r>
            <a:r>
              <a:rPr lang="en-US" sz="2800" i="1" dirty="0" smtClean="0">
                <a:solidFill>
                  <a:schemeClr val="tx1"/>
                </a:solidFill>
              </a:rPr>
              <a:t>Bacillus</a:t>
            </a:r>
            <a:r>
              <a:rPr lang="en-US" sz="2800" dirty="0" smtClean="0">
                <a:solidFill>
                  <a:schemeClr val="tx1"/>
                </a:solidFill>
              </a:rPr>
              <a:t> spp.</a:t>
            </a:r>
            <a:br>
              <a:rPr lang="en-US" sz="2800" dirty="0" smtClean="0">
                <a:solidFill>
                  <a:schemeClr val="tx1"/>
                </a:solidFill>
              </a:rPr>
            </a:br>
            <a:r>
              <a:rPr lang="en-US" sz="2800" dirty="0" smtClean="0">
                <a:solidFill>
                  <a:schemeClr val="tx1"/>
                </a:solidFill>
              </a:rPr>
              <a:t>		</a:t>
            </a:r>
            <a:r>
              <a:rPr lang="en-US" sz="2800" i="1" dirty="0" smtClean="0">
                <a:solidFill>
                  <a:schemeClr val="tx1"/>
                </a:solidFill>
              </a:rPr>
              <a:t>Bacillus </a:t>
            </a:r>
            <a:r>
              <a:rPr lang="en-US" sz="2800" i="1" dirty="0" err="1" smtClean="0">
                <a:solidFill>
                  <a:schemeClr val="tx1"/>
                </a:solidFill>
              </a:rPr>
              <a:t>anthracis</a:t>
            </a:r>
            <a:r>
              <a:rPr lang="en-US" sz="2800" i="1" dirty="0" smtClean="0">
                <a:solidFill>
                  <a:schemeClr val="tx1"/>
                </a:solidFill>
              </a:rPr>
              <a:t> </a:t>
            </a:r>
            <a:r>
              <a:rPr lang="en-US" sz="2800" dirty="0" smtClean="0">
                <a:solidFill>
                  <a:schemeClr val="tx1"/>
                </a:solidFill>
              </a:rPr>
              <a:t>– anthrax</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B) </a:t>
            </a:r>
            <a:r>
              <a:rPr lang="en-US" sz="2800" i="1" dirty="0" smtClean="0">
                <a:solidFill>
                  <a:schemeClr val="tx1"/>
                </a:solidFill>
              </a:rPr>
              <a:t>Clostridium</a:t>
            </a:r>
            <a:r>
              <a:rPr lang="en-US" sz="2800" dirty="0" smtClean="0">
                <a:solidFill>
                  <a:schemeClr val="tx1"/>
                </a:solidFill>
              </a:rPr>
              <a:t> spp.</a:t>
            </a:r>
            <a:br>
              <a:rPr lang="en-US" sz="2800" dirty="0" smtClean="0">
                <a:solidFill>
                  <a:schemeClr val="tx1"/>
                </a:solidFill>
              </a:rPr>
            </a:br>
            <a:r>
              <a:rPr lang="en-US" sz="2800" dirty="0" smtClean="0">
                <a:solidFill>
                  <a:schemeClr val="tx1"/>
                </a:solidFill>
              </a:rPr>
              <a:t>		</a:t>
            </a:r>
            <a:r>
              <a:rPr lang="en-US" sz="2800" i="1" dirty="0" smtClean="0">
                <a:solidFill>
                  <a:schemeClr val="tx1"/>
                </a:solidFill>
              </a:rPr>
              <a:t>Clostridium </a:t>
            </a:r>
            <a:r>
              <a:rPr lang="en-US" sz="2800" i="1" dirty="0" err="1" smtClean="0">
                <a:solidFill>
                  <a:schemeClr val="tx1"/>
                </a:solidFill>
              </a:rPr>
              <a:t>tetani</a:t>
            </a:r>
            <a:r>
              <a:rPr lang="en-US" sz="2800" i="1" dirty="0" smtClean="0">
                <a:solidFill>
                  <a:schemeClr val="tx1"/>
                </a:solidFill>
              </a:rPr>
              <a:t> </a:t>
            </a:r>
            <a:r>
              <a:rPr lang="en-US" sz="2400" dirty="0" smtClean="0">
                <a:solidFill>
                  <a:schemeClr val="tx1"/>
                </a:solidFill>
              </a:rPr>
              <a:t>– tetanus 			(lockjaw)</a:t>
            </a:r>
            <a:r>
              <a:rPr lang="en-US" sz="2800" i="1" dirty="0" smtClean="0">
                <a:solidFill>
                  <a:schemeClr val="tx1"/>
                </a:solidFill>
              </a:rPr>
              <a:t/>
            </a:r>
            <a:br>
              <a:rPr lang="en-US" sz="2800" i="1" dirty="0" smtClean="0">
                <a:solidFill>
                  <a:schemeClr val="tx1"/>
                </a:solidFill>
              </a:rPr>
            </a:br>
            <a:r>
              <a:rPr lang="en-US" sz="2800" i="1" dirty="0" smtClean="0">
                <a:solidFill>
                  <a:schemeClr val="tx1"/>
                </a:solidFill>
              </a:rPr>
              <a:t>		Clostridium </a:t>
            </a:r>
            <a:r>
              <a:rPr lang="en-US" sz="2800" i="1" dirty="0" err="1" smtClean="0">
                <a:solidFill>
                  <a:schemeClr val="tx1"/>
                </a:solidFill>
              </a:rPr>
              <a:t>botulinum</a:t>
            </a:r>
            <a:r>
              <a:rPr lang="en-US" sz="2800" i="1" dirty="0" smtClean="0">
                <a:solidFill>
                  <a:schemeClr val="tx1"/>
                </a:solidFill>
              </a:rPr>
              <a:t> </a:t>
            </a:r>
            <a:r>
              <a:rPr lang="en-US" sz="2800" dirty="0" smtClean="0">
                <a:solidFill>
                  <a:schemeClr val="tx1"/>
                </a:solidFill>
              </a:rPr>
              <a:t>- 				</a:t>
            </a:r>
            <a:r>
              <a:rPr lang="en-US" sz="2400" dirty="0" smtClean="0">
                <a:solidFill>
                  <a:schemeClr val="tx1"/>
                </a:solidFill>
              </a:rPr>
              <a:t>botulism</a:t>
            </a:r>
            <a:r>
              <a:rPr lang="en-US" sz="2800" i="1" dirty="0" smtClean="0">
                <a:solidFill>
                  <a:schemeClr val="tx1"/>
                </a:solidFill>
              </a:rPr>
              <a:t/>
            </a:r>
            <a:br>
              <a:rPr lang="en-US" sz="2800" i="1" dirty="0" smtClean="0">
                <a:solidFill>
                  <a:schemeClr val="tx1"/>
                </a:solidFill>
              </a:rPr>
            </a:br>
            <a:r>
              <a:rPr lang="en-US" sz="2800" i="1" dirty="0" smtClean="0">
                <a:solidFill>
                  <a:schemeClr val="tx1"/>
                </a:solidFill>
              </a:rPr>
              <a:t>		Clostridium </a:t>
            </a:r>
            <a:r>
              <a:rPr lang="en-US" sz="2800" i="1" dirty="0" err="1" smtClean="0">
                <a:solidFill>
                  <a:schemeClr val="tx1"/>
                </a:solidFill>
              </a:rPr>
              <a:t>difficile</a:t>
            </a:r>
            <a:r>
              <a:rPr lang="en-US" sz="2800" i="1" dirty="0" smtClean="0">
                <a:solidFill>
                  <a:schemeClr val="tx1"/>
                </a:solidFill>
              </a:rPr>
              <a:t> – </a:t>
            </a:r>
            <a:r>
              <a:rPr lang="en-US" sz="2400" dirty="0" smtClean="0">
                <a:solidFill>
                  <a:schemeClr val="tx1"/>
                </a:solidFill>
              </a:rPr>
              <a:t>C. diff</a:t>
            </a:r>
            <a:r>
              <a:rPr lang="en-US" sz="2800" i="1" dirty="0" smtClean="0">
                <a:solidFill>
                  <a:schemeClr val="tx1"/>
                </a:solidFill>
              </a:rPr>
              <a:t/>
            </a:r>
            <a:br>
              <a:rPr lang="en-US" sz="2800" i="1" dirty="0" smtClean="0">
                <a:solidFill>
                  <a:schemeClr val="tx1"/>
                </a:solidFill>
              </a:rPr>
            </a:br>
            <a:r>
              <a:rPr lang="en-US" sz="2800" i="1" dirty="0" smtClean="0">
                <a:solidFill>
                  <a:schemeClr val="tx1"/>
                </a:solidFill>
              </a:rPr>
              <a:t>		Clostridium </a:t>
            </a:r>
            <a:r>
              <a:rPr lang="en-US" sz="2800" i="1" dirty="0" err="1" smtClean="0">
                <a:solidFill>
                  <a:schemeClr val="tx1"/>
                </a:solidFill>
              </a:rPr>
              <a:t>perfringens</a:t>
            </a:r>
            <a:r>
              <a:rPr lang="en-US" sz="2800" i="1" dirty="0" smtClean="0">
                <a:solidFill>
                  <a:schemeClr val="tx1"/>
                </a:solidFill>
              </a:rPr>
              <a:t> – </a:t>
            </a: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chemeClr val="tx1"/>
                </a:solidFill>
              </a:rPr>
              <a:t>gas gangrene</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800" i="1" dirty="0">
              <a:solidFill>
                <a:schemeClr val="tx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Tetanus</a:t>
            </a:r>
            <a:endParaRPr lang="en-US" dirty="0">
              <a:solidFill>
                <a:schemeClr val="tx1"/>
              </a:solidFill>
            </a:endParaRPr>
          </a:p>
        </p:txBody>
      </p:sp>
      <p:pic>
        <p:nvPicPr>
          <p:cNvPr id="4" name="Content Placeholder 3" descr="Belltetanus.jpg"/>
          <p:cNvPicPr>
            <a:picLocks noGrp="1" noChangeAspect="1"/>
          </p:cNvPicPr>
          <p:nvPr>
            <p:ph sz="quarter" idx="1"/>
          </p:nvPr>
        </p:nvPicPr>
        <p:blipFill>
          <a:blip r:embed="rId2" cstate="print"/>
          <a:stretch>
            <a:fillRect/>
          </a:stretch>
        </p:blipFill>
        <p:spPr>
          <a:xfrm>
            <a:off x="1676400" y="1600200"/>
            <a:ext cx="4953000" cy="3505200"/>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391400" cy="1020762"/>
          </a:xfrm>
        </p:spPr>
        <p:txBody>
          <a:bodyPr/>
          <a:lstStyle/>
          <a:p>
            <a:r>
              <a:rPr lang="en-US" dirty="0" smtClean="0">
                <a:solidFill>
                  <a:schemeClr val="tx1"/>
                </a:solidFill>
              </a:rPr>
              <a:t>Infant botulism</a:t>
            </a:r>
            <a:endParaRPr lang="en-US" dirty="0">
              <a:solidFill>
                <a:schemeClr val="tx1"/>
              </a:solidFill>
            </a:endParaRPr>
          </a:p>
        </p:txBody>
      </p:sp>
      <p:pic>
        <p:nvPicPr>
          <p:cNvPr id="4" name="Content Placeholder 3" descr="infant botulism.jpg"/>
          <p:cNvPicPr>
            <a:picLocks noGrp="1" noChangeAspect="1"/>
          </p:cNvPicPr>
          <p:nvPr>
            <p:ph sz="quarter" idx="1"/>
          </p:nvPr>
        </p:nvPicPr>
        <p:blipFill>
          <a:blip r:embed="rId2" cstate="print"/>
          <a:stretch>
            <a:fillRect/>
          </a:stretch>
        </p:blipFill>
        <p:spPr>
          <a:xfrm>
            <a:off x="941916" y="1447800"/>
            <a:ext cx="6498167" cy="5026025"/>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Gangrene</a:t>
            </a:r>
            <a:endParaRPr lang="en-US" dirty="0"/>
          </a:p>
        </p:txBody>
      </p:sp>
      <p:pic>
        <p:nvPicPr>
          <p:cNvPr id="4" name="Content Placeholder 3" descr="gasgangrene.gif"/>
          <p:cNvPicPr>
            <a:picLocks noGrp="1" noChangeAspect="1"/>
          </p:cNvPicPr>
          <p:nvPr>
            <p:ph sz="quarter" idx="1"/>
          </p:nvPr>
        </p:nvPicPr>
        <p:blipFill>
          <a:blip r:embed="rId2" cstate="print"/>
          <a:stretch>
            <a:fillRect/>
          </a:stretch>
        </p:blipFill>
        <p:spPr>
          <a:xfrm>
            <a:off x="1371600" y="1676400"/>
            <a:ext cx="5943600" cy="43434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gn="l"/>
            <a:r>
              <a:rPr lang="en-US" sz="2800" dirty="0" smtClean="0">
                <a:solidFill>
                  <a:schemeClr val="tx1"/>
                </a:solidFill>
                <a:latin typeface="Arial" pitchFamily="34" charset="0"/>
                <a:cs typeface="Arial" pitchFamily="34" charset="0"/>
              </a:rPr>
              <a:t>C.  Anatomy of a Bacterial Cell</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1.  The Cell Envelope (</a:t>
            </a:r>
            <a:r>
              <a:rPr lang="en-US" sz="2800" dirty="0" err="1" smtClean="0">
                <a:solidFill>
                  <a:schemeClr val="tx1"/>
                </a:solidFill>
                <a:latin typeface="Arial" pitchFamily="34" charset="0"/>
                <a:cs typeface="Arial" pitchFamily="34" charset="0"/>
              </a:rPr>
              <a:t>glycocalyx</a:t>
            </a:r>
            <a:r>
              <a:rPr lang="en-US" sz="2800" dirty="0" smtClean="0">
                <a:solidFill>
                  <a:schemeClr val="tx1"/>
                </a:solidFill>
                <a:latin typeface="Arial" pitchFamily="34" charset="0"/>
                <a:cs typeface="Arial" pitchFamily="34" charset="0"/>
              </a:rPr>
              <a:t>, cell wall 		and cell membrane)</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  </a:t>
            </a:r>
            <a:r>
              <a:rPr lang="en-US" sz="2800" dirty="0" smtClean="0">
                <a:solidFill>
                  <a:srgbClr val="FF0000"/>
                </a:solidFill>
                <a:latin typeface="Arial" pitchFamily="34" charset="0"/>
                <a:cs typeface="Arial" pitchFamily="34" charset="0"/>
              </a:rPr>
              <a:t>GLYCOCALYX</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 not found in all bacteria</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 loosely attached types are 					called:</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t>
            </a:r>
            <a:r>
              <a:rPr lang="en-US" sz="2800" i="1" dirty="0" smtClean="0">
                <a:solidFill>
                  <a:srgbClr val="FF0000"/>
                </a:solidFill>
                <a:latin typeface="Arial" pitchFamily="34" charset="0"/>
                <a:cs typeface="Arial" pitchFamily="34" charset="0"/>
              </a:rPr>
              <a:t>slime layers</a:t>
            </a:r>
            <a:r>
              <a:rPr lang="en-US" sz="2800" i="1" dirty="0" smtClean="0">
                <a:solidFill>
                  <a:schemeClr val="tx1"/>
                </a:solidFill>
                <a:latin typeface="Arial" pitchFamily="34" charset="0"/>
                <a:cs typeface="Arial" pitchFamily="34" charset="0"/>
              </a:rPr>
              <a:t/>
            </a:r>
            <a:br>
              <a:rPr lang="en-US" sz="2800" i="1" dirty="0" smtClean="0">
                <a:solidFill>
                  <a:schemeClr val="tx1"/>
                </a:solidFill>
                <a:latin typeface="Arial" pitchFamily="34" charset="0"/>
                <a:cs typeface="Arial" pitchFamily="34" charset="0"/>
              </a:rPr>
            </a:br>
            <a:r>
              <a:rPr lang="en-US" sz="2800" i="1" dirty="0" smtClean="0">
                <a:solidFill>
                  <a:schemeClr val="tx1"/>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mucoid</a:t>
            </a:r>
            <a:r>
              <a:rPr lang="en-US" sz="2800" dirty="0" smtClean="0">
                <a:solidFill>
                  <a:schemeClr val="tx1"/>
                </a:solidFill>
                <a:latin typeface="Arial" pitchFamily="34" charset="0"/>
                <a:cs typeface="Arial" pitchFamily="34" charset="0"/>
              </a:rPr>
              <a:t>, sticky, firmly bonded 				to the cell wall types are 				called:</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t>
            </a:r>
            <a:r>
              <a:rPr lang="en-US" sz="2800" i="1" dirty="0" smtClean="0">
                <a:solidFill>
                  <a:srgbClr val="FF0000"/>
                </a:solidFill>
                <a:latin typeface="Arial" pitchFamily="34" charset="0"/>
                <a:cs typeface="Arial" pitchFamily="34" charset="0"/>
              </a:rPr>
              <a:t>capsules</a:t>
            </a:r>
            <a:r>
              <a:rPr lang="en-US" sz="2800" i="1" dirty="0" smtClean="0">
                <a:solidFill>
                  <a:srgbClr val="FF0000"/>
                </a:solidFill>
              </a:rPr>
              <a:t/>
            </a:r>
            <a:br>
              <a:rPr lang="en-US" sz="2800" i="1" dirty="0" smtClean="0">
                <a:solidFill>
                  <a:srgbClr val="FF0000"/>
                </a:solidFill>
              </a:rPr>
            </a:br>
            <a:endParaRPr lang="en-US" sz="2800" i="1" dirty="0">
              <a:solidFill>
                <a:srgbClr val="FF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rPr>
              <a:t>C. Diff – pseudo membranous colitis</a:t>
            </a:r>
            <a:endParaRPr lang="en-US" sz="2400" dirty="0">
              <a:solidFill>
                <a:schemeClr val="tx1"/>
              </a:solidFill>
            </a:endParaRPr>
          </a:p>
        </p:txBody>
      </p:sp>
      <p:pic>
        <p:nvPicPr>
          <p:cNvPr id="4" name="Content Placeholder 3" descr="c diff.jpg"/>
          <p:cNvPicPr>
            <a:picLocks noGrp="1" noChangeAspect="1"/>
          </p:cNvPicPr>
          <p:nvPr>
            <p:ph sz="quarter" idx="1"/>
          </p:nvPr>
        </p:nvPicPr>
        <p:blipFill>
          <a:blip r:embed="rId2" cstate="print"/>
          <a:stretch>
            <a:fillRect/>
          </a:stretch>
        </p:blipFill>
        <p:spPr>
          <a:xfrm>
            <a:off x="1752600" y="1447800"/>
            <a:ext cx="6400800" cy="4289425"/>
          </a:xfr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5592762"/>
          </a:xfrm>
        </p:spPr>
        <p:txBody>
          <a:bodyPr>
            <a:normAutofit fontScale="90000"/>
          </a:bodyPr>
          <a:lstStyle/>
          <a:p>
            <a:r>
              <a:rPr lang="en-US" sz="2800" dirty="0" smtClean="0">
                <a:solidFill>
                  <a:schemeClr val="tx1"/>
                </a:solidFill>
              </a:rPr>
              <a:t>Spores can lay dormant for centuries</a:t>
            </a:r>
            <a:br>
              <a:rPr lang="en-US" sz="2800" dirty="0" smtClean="0">
                <a:solidFill>
                  <a:schemeClr val="tx1"/>
                </a:solidFill>
              </a:rPr>
            </a:br>
            <a:r>
              <a:rPr lang="en-US" sz="2800" dirty="0" smtClean="0">
                <a:solidFill>
                  <a:schemeClr val="tx1"/>
                </a:solidFill>
              </a:rPr>
              <a:t>	</a:t>
            </a:r>
            <a:r>
              <a:rPr lang="en-US" sz="2400" dirty="0" smtClean="0">
                <a:solidFill>
                  <a:schemeClr val="tx1"/>
                </a:solidFill>
              </a:rPr>
              <a:t>(resistance to adverse conditions is due 		to layer over layer of 				</a:t>
            </a:r>
            <a:r>
              <a:rPr lang="en-US" sz="2400" dirty="0" smtClean="0">
                <a:solidFill>
                  <a:srgbClr val="7030A0"/>
                </a:solidFill>
              </a:rPr>
              <a:t>peptidoglycan</a:t>
            </a:r>
            <a:r>
              <a:rPr lang="en-US" sz="2400" dirty="0" smtClean="0">
                <a:solidFill>
                  <a:schemeClr val="tx1"/>
                </a:solidFill>
              </a:rPr>
              <a:t> surrounding the 		dna, as well as high levels of 			</a:t>
            </a:r>
            <a:r>
              <a:rPr lang="en-US" sz="2400" dirty="0" err="1" smtClean="0">
                <a:solidFill>
                  <a:srgbClr val="7030A0"/>
                </a:solidFill>
              </a:rPr>
              <a:t>dipicolinic</a:t>
            </a:r>
            <a:r>
              <a:rPr lang="en-US" sz="2400" dirty="0" smtClean="0">
                <a:solidFill>
                  <a:srgbClr val="7030A0"/>
                </a:solidFill>
              </a:rPr>
              <a:t> acid </a:t>
            </a:r>
            <a:r>
              <a:rPr lang="en-US" sz="2400" dirty="0" smtClean="0">
                <a:solidFill>
                  <a:schemeClr val="tx1"/>
                </a:solidFill>
              </a:rPr>
              <a:t>and </a:t>
            </a:r>
            <a:r>
              <a:rPr lang="en-US" sz="2400" dirty="0" smtClean="0">
                <a:solidFill>
                  <a:srgbClr val="7030A0"/>
                </a:solidFill>
              </a:rPr>
              <a:t>calcium ions</a:t>
            </a:r>
            <a:r>
              <a:rPr lang="en-US" sz="2400" dirty="0" smtClean="0">
                <a:solidFill>
                  <a:schemeClr val="tx1"/>
                </a:solidFill>
              </a:rPr>
              <a:t>; 		spores are dehydrated as well)</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Spores are resistant to heat, acids, loss of 	nutrients, desiccation and radiation</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When Environmental conditions are favorable, </a:t>
            </a:r>
            <a:br>
              <a:rPr lang="en-US" sz="2400" dirty="0" smtClean="0">
                <a:solidFill>
                  <a:schemeClr val="tx1"/>
                </a:solidFill>
              </a:rPr>
            </a:br>
            <a:r>
              <a:rPr lang="en-US" sz="2400" dirty="0" smtClean="0">
                <a:solidFill>
                  <a:schemeClr val="tx1"/>
                </a:solidFill>
              </a:rPr>
              <a:t>	bacterial Spores “</a:t>
            </a:r>
            <a:r>
              <a:rPr lang="en-US" sz="2400" b="1" dirty="0" smtClean="0">
                <a:solidFill>
                  <a:schemeClr val="tx1"/>
                </a:solidFill>
              </a:rPr>
              <a:t>Germinate</a:t>
            </a:r>
            <a:r>
              <a:rPr lang="en-US" sz="2400" dirty="0" smtClean="0">
                <a:solidFill>
                  <a:schemeClr val="tx1"/>
                </a:solidFill>
              </a:rPr>
              <a:t>” to form </a:t>
            </a:r>
            <a:br>
              <a:rPr lang="en-US" sz="2400" dirty="0" smtClean="0">
                <a:solidFill>
                  <a:schemeClr val="tx1"/>
                </a:solidFill>
              </a:rPr>
            </a:br>
            <a:r>
              <a:rPr lang="en-US" sz="2400" dirty="0" smtClean="0">
                <a:solidFill>
                  <a:schemeClr val="tx1"/>
                </a:solidFill>
              </a:rPr>
              <a:t>	Live Vegetative Bacterial Cells Again</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74638"/>
            <a:ext cx="7162800" cy="944562"/>
          </a:xfrm>
        </p:spPr>
        <p:txBody>
          <a:bodyPr/>
          <a:lstStyle/>
          <a:p>
            <a:r>
              <a:rPr lang="en-US" dirty="0" smtClean="0"/>
              <a:t>		</a:t>
            </a:r>
            <a:r>
              <a:rPr lang="en-US" dirty="0" smtClean="0">
                <a:solidFill>
                  <a:srgbClr val="7030A0"/>
                </a:solidFill>
              </a:rPr>
              <a:t>The spore cycle</a:t>
            </a:r>
            <a:endParaRPr lang="en-US" dirty="0">
              <a:solidFill>
                <a:srgbClr val="7030A0"/>
              </a:solidFill>
            </a:endParaRPr>
          </a:p>
        </p:txBody>
      </p:sp>
      <p:pic>
        <p:nvPicPr>
          <p:cNvPr id="5" name="Content Placeholder 4" descr="endospore_cycle.jpg"/>
          <p:cNvPicPr>
            <a:picLocks noGrp="1" noChangeAspect="1"/>
          </p:cNvPicPr>
          <p:nvPr>
            <p:ph sz="quarter" idx="1"/>
          </p:nvPr>
        </p:nvPicPr>
        <p:blipFill>
          <a:blip r:embed="rId2" cstate="print"/>
          <a:stretch>
            <a:fillRect/>
          </a:stretch>
        </p:blipFill>
        <p:spPr>
          <a:xfrm>
            <a:off x="2057400" y="1676400"/>
            <a:ext cx="4711700" cy="4038600"/>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smtClean="0">
                <a:solidFill>
                  <a:schemeClr val="tx1"/>
                </a:solidFill>
              </a:rPr>
              <a:t>Spore staining- the Schaeffer Fulton 	technique </a:t>
            </a:r>
            <a:br>
              <a:rPr lang="en-US" sz="2400" dirty="0" smtClean="0">
                <a:solidFill>
                  <a:schemeClr val="tx1"/>
                </a:solidFill>
              </a:rPr>
            </a:br>
            <a:r>
              <a:rPr lang="en-US" sz="2400" dirty="0" smtClean="0">
                <a:solidFill>
                  <a:schemeClr val="tx1"/>
                </a:solidFill>
              </a:rPr>
              <a:t>		</a:t>
            </a:r>
            <a:r>
              <a:rPr lang="en-US" sz="2000" dirty="0" smtClean="0">
                <a:solidFill>
                  <a:schemeClr val="tx1"/>
                </a:solidFill>
              </a:rPr>
              <a:t>(malachite green and </a:t>
            </a:r>
            <a:r>
              <a:rPr lang="en-US" sz="2000" dirty="0" err="1" smtClean="0">
                <a:solidFill>
                  <a:schemeClr val="tx1"/>
                </a:solidFill>
              </a:rPr>
              <a:t>safranin</a:t>
            </a:r>
            <a:r>
              <a:rPr lang="en-US" sz="2000" dirty="0" smtClean="0">
                <a:solidFill>
                  <a:schemeClr val="tx1"/>
                </a:solidFill>
              </a:rPr>
              <a:t>)</a:t>
            </a:r>
            <a:br>
              <a:rPr lang="en-US" sz="2000" dirty="0" smtClean="0">
                <a:solidFill>
                  <a:schemeClr val="tx1"/>
                </a:solidFill>
              </a:rPr>
            </a:br>
            <a:endParaRPr lang="en-US" sz="2000" dirty="0">
              <a:solidFill>
                <a:schemeClr val="tx1"/>
              </a:solidFill>
            </a:endParaRPr>
          </a:p>
        </p:txBody>
      </p:sp>
      <p:pic>
        <p:nvPicPr>
          <p:cNvPr id="5" name="Content Placeholder 4" descr="260px-Bacillus_subtilis_Spore.jpg"/>
          <p:cNvPicPr>
            <a:picLocks noGrp="1" noChangeAspect="1"/>
          </p:cNvPicPr>
          <p:nvPr>
            <p:ph sz="quarter" idx="1"/>
          </p:nvPr>
        </p:nvPicPr>
        <p:blipFill>
          <a:blip r:embed="rId2" cstate="print"/>
          <a:stretch>
            <a:fillRect/>
          </a:stretch>
        </p:blipFill>
        <p:spPr>
          <a:xfrm>
            <a:off x="1981200" y="1447800"/>
            <a:ext cx="4800600" cy="3962400"/>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6126162"/>
          </a:xfrm>
        </p:spPr>
        <p:txBody>
          <a:bodyPr>
            <a:normAutofit/>
          </a:bodyPr>
          <a:lstStyle/>
          <a:p>
            <a:r>
              <a:rPr lang="en-US" sz="2800" dirty="0" smtClean="0">
                <a:solidFill>
                  <a:schemeClr val="tx1"/>
                </a:solidFill>
              </a:rPr>
              <a:t>Spores are the reason we need to use 	the sterilization techniques that 	we do.</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Spores have been used as biological 	warfare agents.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592762"/>
          </a:xfrm>
        </p:spPr>
        <p:txBody>
          <a:bodyPr>
            <a:normAutofit/>
          </a:bodyPr>
          <a:lstStyle/>
          <a:p>
            <a:pPr algn="ctr"/>
            <a:r>
              <a:rPr lang="en-US" sz="3200" dirty="0" smtClean="0">
                <a:solidFill>
                  <a:srgbClr val="0070C0"/>
                </a:solidFill>
              </a:rPr>
              <a:t>Eukaryotic </a:t>
            </a:r>
            <a:r>
              <a:rPr lang="en-US" sz="3200" smtClean="0">
                <a:solidFill>
                  <a:srgbClr val="0070C0"/>
                </a:solidFill>
              </a:rPr>
              <a:t>cell structure</a:t>
            </a:r>
            <a:br>
              <a:rPr lang="en-US" sz="3200" smtClean="0">
                <a:solidFill>
                  <a:srgbClr val="0070C0"/>
                </a:solidFill>
              </a:rPr>
            </a:br>
            <a:r>
              <a:rPr lang="en-US" sz="3200" smtClean="0">
                <a:solidFill>
                  <a:srgbClr val="0070C0"/>
                </a:solidFill>
              </a:rPr>
              <a:t/>
            </a:r>
            <a:br>
              <a:rPr lang="en-US" sz="3200" smtClean="0">
                <a:solidFill>
                  <a:srgbClr val="0070C0"/>
                </a:solidFill>
              </a:rPr>
            </a:br>
            <a:r>
              <a:rPr lang="en-US" sz="3200" smtClean="0">
                <a:solidFill>
                  <a:srgbClr val="0070C0"/>
                </a:solidFill>
              </a:rPr>
              <a:t/>
            </a:r>
            <a:br>
              <a:rPr lang="en-US" sz="3200" smtClean="0">
                <a:solidFill>
                  <a:srgbClr val="0070C0"/>
                </a:solidFill>
              </a:rPr>
            </a:br>
            <a:r>
              <a:rPr lang="en-US" sz="3200" smtClean="0">
                <a:solidFill>
                  <a:srgbClr val="0070C0"/>
                </a:solidFill>
              </a:rPr>
              <a:t/>
            </a:r>
            <a:br>
              <a:rPr lang="en-US" sz="3200" smtClean="0">
                <a:solidFill>
                  <a:srgbClr val="0070C0"/>
                </a:solidFill>
              </a:rPr>
            </a:br>
            <a:r>
              <a:rPr lang="en-US" sz="3200" smtClean="0">
                <a:solidFill>
                  <a:srgbClr val="0070C0"/>
                </a:solidFill>
              </a:rPr>
              <a:t/>
            </a:r>
            <a:br>
              <a:rPr lang="en-US" sz="3200" smtClean="0">
                <a:solidFill>
                  <a:srgbClr val="0070C0"/>
                </a:solidFill>
              </a:rPr>
            </a:br>
            <a:endParaRPr lang="en-US" sz="3200" dirty="0">
              <a:solidFill>
                <a:srgbClr val="0070C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592762"/>
          </a:xfrm>
        </p:spPr>
        <p:txBody>
          <a:bodyPr>
            <a:normAutofit/>
          </a:bodyPr>
          <a:lstStyle/>
          <a:p>
            <a:r>
              <a:rPr lang="en-US" sz="2800" dirty="0" smtClean="0">
                <a:solidFill>
                  <a:schemeClr val="tx1"/>
                </a:solidFill>
              </a:rPr>
              <a:t>Remember, microbiologists also study 	certain types of eukaryotic cells 	also.</a:t>
            </a:r>
            <a:br>
              <a:rPr lang="en-US" sz="2800" dirty="0" smtClean="0">
                <a:solidFill>
                  <a:schemeClr val="tx1"/>
                </a:solidFill>
              </a:rPr>
            </a:br>
            <a:r>
              <a:rPr lang="en-US" sz="2800" dirty="0" smtClean="0">
                <a:solidFill>
                  <a:schemeClr val="tx1"/>
                </a:solidFill>
              </a:rPr>
              <a:t>We will want to discover a few of the 	more common eukaryotes that 	microbiologists study and compare 	and contrast eukaryotic vs. 	prokaryotic cells.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68962"/>
          </a:xfrm>
        </p:spPr>
        <p:txBody>
          <a:bodyPr>
            <a:normAutofit/>
          </a:bodyPr>
          <a:lstStyle/>
          <a:p>
            <a:r>
              <a:rPr lang="en-US" sz="2800" dirty="0" smtClean="0">
                <a:solidFill>
                  <a:schemeClr val="tx1"/>
                </a:solidFill>
              </a:rPr>
              <a:t>Whereas, no one has ever created a 	cell and we are not sure when and 	where bacteria first appeared, 	there is a theory with interesting 	evidence that may show us how 	eukaryotes may have evolved from 	prokaryotes.</a:t>
            </a:r>
            <a:br>
              <a:rPr lang="en-US" sz="2800" dirty="0" smtClean="0">
                <a:solidFill>
                  <a:schemeClr val="tx1"/>
                </a:solidFill>
              </a:rPr>
            </a:br>
            <a:r>
              <a:rPr lang="en-US" sz="2800" dirty="0" smtClean="0">
                <a:solidFill>
                  <a:schemeClr val="tx1"/>
                </a:solidFill>
              </a:rPr>
              <a:t>Theoretically, scientists believe that 	eukaryotes have existed for 	approximately </a:t>
            </a:r>
            <a:r>
              <a:rPr lang="en-US" sz="2800" dirty="0" smtClean="0">
                <a:solidFill>
                  <a:srgbClr val="FF0000"/>
                </a:solidFill>
              </a:rPr>
              <a:t>2 billion </a:t>
            </a:r>
            <a:r>
              <a:rPr lang="en-US" sz="2800" dirty="0" smtClean="0">
                <a:solidFill>
                  <a:schemeClr val="tx1"/>
                </a:solidFill>
              </a:rPr>
              <a:t>years.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745162"/>
          </a:xfrm>
        </p:spPr>
        <p:txBody>
          <a:bodyPr>
            <a:normAutofit fontScale="90000"/>
          </a:bodyPr>
          <a:lstStyle/>
          <a:p>
            <a:r>
              <a:rPr lang="en-US" dirty="0" smtClean="0">
                <a:solidFill>
                  <a:schemeClr val="tx1"/>
                </a:solidFill>
              </a:rPr>
              <a:t>A. </a:t>
            </a:r>
            <a:r>
              <a:rPr lang="en-US" dirty="0" smtClean="0">
                <a:solidFill>
                  <a:srgbClr val="7030A0"/>
                </a:solidFill>
              </a:rPr>
              <a:t>The endosymbiotic theory</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sz="2400" dirty="0" smtClean="0">
                <a:solidFill>
                  <a:schemeClr val="tx1"/>
                </a:solidFill>
              </a:rPr>
              <a:t>	this theory asks the question: “ could a 		small aerobic bacterium and a 			larger anaerobic heterotrophic 		bacterium enter into a symbiotic 		relationship, where the large cell 		phagocytized the smaller cell?”</a:t>
            </a:r>
            <a:br>
              <a:rPr lang="en-US" sz="2400" dirty="0" smtClean="0">
                <a:solidFill>
                  <a:schemeClr val="tx1"/>
                </a:solidFill>
              </a:rPr>
            </a:br>
            <a:r>
              <a:rPr lang="en-US" sz="2400" dirty="0" smtClean="0">
                <a:solidFill>
                  <a:schemeClr val="tx1"/>
                </a:solidFill>
              </a:rPr>
              <a:t>	Instead of the smaller cell being 			digested though, could the two 		organisms have entered into a 			situation where the two bacteria 		became dependent upon each 			other and formed the first 			</a:t>
            </a:r>
            <a:r>
              <a:rPr lang="en-US" sz="2400" dirty="0" smtClean="0">
                <a:solidFill>
                  <a:srgbClr val="FF0000"/>
                </a:solidFill>
              </a:rPr>
              <a:t>MITOCHONDRIA</a:t>
            </a:r>
            <a:r>
              <a:rPr lang="en-US" sz="2400" dirty="0" smtClean="0">
                <a:solidFill>
                  <a:schemeClr val="tx1"/>
                </a:solidFill>
              </a:rPr>
              <a:t>?</a:t>
            </a:r>
            <a:br>
              <a:rPr lang="en-US" sz="2400" dirty="0" smtClean="0">
                <a:solidFill>
                  <a:schemeClr val="tx1"/>
                </a:solidFill>
              </a:rPr>
            </a:br>
            <a:endParaRPr lang="en-US" dirty="0">
              <a:solidFill>
                <a:schemeClr val="tx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Lynn </a:t>
            </a:r>
            <a:r>
              <a:rPr lang="en-US" dirty="0" err="1" smtClean="0"/>
              <a:t>Margulis</a:t>
            </a:r>
            <a:endParaRPr lang="en-US" dirty="0"/>
          </a:p>
        </p:txBody>
      </p:sp>
      <p:pic>
        <p:nvPicPr>
          <p:cNvPr id="5" name="Content Placeholder 4" descr="225px-Lynn_Margulis.jpg"/>
          <p:cNvPicPr>
            <a:picLocks noGrp="1" noChangeAspect="1"/>
          </p:cNvPicPr>
          <p:nvPr>
            <p:ph sz="quarter" idx="1"/>
          </p:nvPr>
        </p:nvPicPr>
        <p:blipFill>
          <a:blip r:embed="rId2" cstate="print"/>
          <a:stretch>
            <a:fillRect/>
          </a:stretch>
        </p:blipFill>
        <p:spPr>
          <a:xfrm>
            <a:off x="2762250" y="1890712"/>
            <a:ext cx="2857500" cy="4292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fontScale="90000"/>
          </a:bodyPr>
          <a:lstStyle/>
          <a:p>
            <a:pPr algn="l"/>
            <a:r>
              <a:rPr lang="en-US" sz="2200" b="1" dirty="0" smtClean="0">
                <a:solidFill>
                  <a:schemeClr val="tx1"/>
                </a:solidFill>
              </a:rPr>
              <a:t>Both types of </a:t>
            </a:r>
            <a:r>
              <a:rPr lang="en-US" sz="2200" b="1" dirty="0" err="1" smtClean="0">
                <a:solidFill>
                  <a:schemeClr val="tx1"/>
                </a:solidFill>
              </a:rPr>
              <a:t>glycocalyx</a:t>
            </a:r>
            <a:r>
              <a:rPr lang="en-US" sz="2200" b="1" dirty="0" smtClean="0">
                <a:solidFill>
                  <a:schemeClr val="tx1"/>
                </a:solidFill>
              </a:rPr>
              <a:t> can benefit bacteria by:</a:t>
            </a:r>
            <a:r>
              <a:rPr lang="en-US" sz="2200" dirty="0" smtClean="0"/>
              <a:t/>
            </a:r>
            <a:br>
              <a:rPr lang="en-US" sz="2200" dirty="0" smtClean="0"/>
            </a:br>
            <a:r>
              <a:rPr lang="en-US" sz="2200" dirty="0" smtClean="0"/>
              <a:t>	</a:t>
            </a:r>
            <a:r>
              <a:rPr lang="en-US" sz="2200" dirty="0" smtClean="0">
                <a:solidFill>
                  <a:srgbClr val="7030A0"/>
                </a:solidFill>
              </a:rPr>
              <a:t>- </a:t>
            </a:r>
            <a:r>
              <a:rPr lang="en-US" sz="2200" b="1" dirty="0" smtClean="0">
                <a:solidFill>
                  <a:srgbClr val="7030A0"/>
                </a:solidFill>
              </a:rPr>
              <a:t>allowing better attachment to various surfaces, even when the surface is smooth</a:t>
            </a:r>
            <a:r>
              <a:rPr lang="en-US" sz="2200" dirty="0" smtClean="0">
                <a:solidFill>
                  <a:srgbClr val="7030A0"/>
                </a:solidFill>
              </a:rPr>
              <a:t> </a:t>
            </a:r>
            <a:r>
              <a:rPr lang="en-US" sz="2200" dirty="0" smtClean="0">
                <a:solidFill>
                  <a:schemeClr val="tx1"/>
                </a:solidFill>
              </a:rPr>
              <a:t>(</a:t>
            </a:r>
            <a:r>
              <a:rPr lang="en-US" sz="2200" dirty="0" err="1" smtClean="0">
                <a:solidFill>
                  <a:schemeClr val="tx1"/>
                </a:solidFill>
              </a:rPr>
              <a:t>biofilms</a:t>
            </a:r>
            <a:r>
              <a:rPr lang="en-US" sz="2200" dirty="0" smtClean="0">
                <a:solidFill>
                  <a:schemeClr val="tx1"/>
                </a:solidFill>
              </a:rPr>
              <a:t> on medical devices like pacemakers, catheters, IUD’s, artificial joints; also on industrial filters and pipes; plaque)</a:t>
            </a:r>
            <a:r>
              <a:rPr lang="en-US" sz="2200" dirty="0" smtClean="0"/>
              <a:t/>
            </a:r>
            <a:br>
              <a:rPr lang="en-US" sz="2200" dirty="0" smtClean="0"/>
            </a:br>
            <a:r>
              <a:rPr lang="en-US" sz="2200" dirty="0" smtClean="0"/>
              <a:t>	</a:t>
            </a:r>
            <a:r>
              <a:rPr lang="en-US" sz="2200" dirty="0" smtClean="0">
                <a:solidFill>
                  <a:srgbClr val="7030A0"/>
                </a:solidFill>
              </a:rPr>
              <a:t>- </a:t>
            </a:r>
            <a:r>
              <a:rPr lang="en-US" sz="2200" b="1" dirty="0" smtClean="0">
                <a:solidFill>
                  <a:srgbClr val="7030A0"/>
                </a:solidFill>
              </a:rPr>
              <a:t>helping to prevent dehydration of bacteria</a:t>
            </a:r>
            <a:r>
              <a:rPr lang="en-US" sz="2200" dirty="0" smtClean="0">
                <a:solidFill>
                  <a:srgbClr val="7030A0"/>
                </a:solidFill>
              </a:rPr>
              <a:t/>
            </a:r>
            <a:br>
              <a:rPr lang="en-US" sz="2200" dirty="0" smtClean="0">
                <a:solidFill>
                  <a:srgbClr val="7030A0"/>
                </a:solidFill>
              </a:rPr>
            </a:br>
            <a:r>
              <a:rPr lang="en-US" sz="2200" dirty="0" smtClean="0">
                <a:solidFill>
                  <a:srgbClr val="7030A0"/>
                </a:solidFill>
              </a:rPr>
              <a:t>	- </a:t>
            </a:r>
            <a:r>
              <a:rPr lang="en-US" sz="2200" b="1" dirty="0" smtClean="0">
                <a:solidFill>
                  <a:srgbClr val="7030A0"/>
                </a:solidFill>
              </a:rPr>
              <a:t>helping to prevent the attachment of 				bacteriophages</a:t>
            </a:r>
            <a:r>
              <a:rPr lang="en-US" sz="2200" dirty="0" smtClean="0">
                <a:solidFill>
                  <a:srgbClr val="7030A0"/>
                </a:solidFill>
              </a:rPr>
              <a:t/>
            </a:r>
            <a:br>
              <a:rPr lang="en-US" sz="2200" dirty="0" smtClean="0">
                <a:solidFill>
                  <a:srgbClr val="7030A0"/>
                </a:solidFill>
              </a:rPr>
            </a:br>
            <a:r>
              <a:rPr lang="en-US" sz="2200" dirty="0" smtClean="0">
                <a:solidFill>
                  <a:srgbClr val="7030A0"/>
                </a:solidFill>
              </a:rPr>
              <a:t>	- </a:t>
            </a:r>
            <a:r>
              <a:rPr lang="en-US" sz="2200" b="1" dirty="0" smtClean="0">
                <a:solidFill>
                  <a:srgbClr val="7030A0"/>
                </a:solidFill>
              </a:rPr>
              <a:t>serving as a storage depot for nutrients</a:t>
            </a:r>
            <a:r>
              <a:rPr lang="en-US" sz="2200" dirty="0" smtClean="0">
                <a:solidFill>
                  <a:srgbClr val="7030A0"/>
                </a:solidFill>
              </a:rPr>
              <a:t/>
            </a:r>
            <a:br>
              <a:rPr lang="en-US" sz="2200" dirty="0" smtClean="0">
                <a:solidFill>
                  <a:srgbClr val="7030A0"/>
                </a:solidFill>
              </a:rPr>
            </a:br>
            <a:r>
              <a:rPr lang="en-US" sz="2200" dirty="0" smtClean="0">
                <a:solidFill>
                  <a:srgbClr val="7030A0"/>
                </a:solidFill>
              </a:rPr>
              <a:t>	- </a:t>
            </a:r>
            <a:r>
              <a:rPr lang="en-US" sz="2200" b="1" dirty="0" smtClean="0">
                <a:solidFill>
                  <a:srgbClr val="7030A0"/>
                </a:solidFill>
              </a:rPr>
              <a:t>inhibiting phagocytosis by white blood cells</a:t>
            </a:r>
            <a:r>
              <a:rPr lang="en-US" sz="2200" dirty="0" smtClean="0">
                <a:solidFill>
                  <a:srgbClr val="7030A0"/>
                </a:solidFill>
              </a:rPr>
              <a:t>- </a:t>
            </a:r>
            <a:r>
              <a:rPr lang="en-US" sz="2200" dirty="0" smtClean="0">
                <a:solidFill>
                  <a:schemeClr val="tx1"/>
                </a:solidFill>
              </a:rPr>
              <a:t>this increases the pathogenicity of the bacterium (bacteria with capsules are usually noted to be more pathogenic than the same species without a capsule).</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b="1" dirty="0" smtClean="0">
                <a:solidFill>
                  <a:schemeClr val="tx1"/>
                </a:solidFill>
              </a:rPr>
              <a:t>Both types of </a:t>
            </a:r>
            <a:r>
              <a:rPr lang="en-US" sz="2200" b="1" dirty="0" err="1" smtClean="0">
                <a:solidFill>
                  <a:schemeClr val="tx1"/>
                </a:solidFill>
              </a:rPr>
              <a:t>glycocalyx</a:t>
            </a:r>
            <a:r>
              <a:rPr lang="en-US" sz="2200" b="1" dirty="0" smtClean="0">
                <a:solidFill>
                  <a:schemeClr val="tx1"/>
                </a:solidFill>
              </a:rPr>
              <a:t> can also be antigenic and can stimulate the production of antibodies needed for the body to eliminate bacteria, with these structures, from the body.</a:t>
            </a: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592762"/>
          </a:xfrm>
        </p:spPr>
        <p:txBody>
          <a:bodyPr>
            <a:normAutofit fontScale="90000"/>
          </a:bodyPr>
          <a:lstStyle/>
          <a:p>
            <a:r>
              <a:rPr lang="en-US" sz="2800" dirty="0" smtClean="0">
                <a:solidFill>
                  <a:schemeClr val="tx1"/>
                </a:solidFill>
              </a:rPr>
              <a:t>Some evidence to support the theory:</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400" dirty="0" smtClean="0">
                <a:solidFill>
                  <a:schemeClr val="tx1"/>
                </a:solidFill>
              </a:rPr>
              <a:t>1) mitochondria have their own single loop of 	dna</a:t>
            </a:r>
            <a:br>
              <a:rPr lang="en-US" sz="2400" dirty="0" smtClean="0">
                <a:solidFill>
                  <a:schemeClr val="tx1"/>
                </a:solidFill>
              </a:rPr>
            </a:br>
            <a:r>
              <a:rPr lang="en-US" sz="2400" dirty="0" smtClean="0">
                <a:solidFill>
                  <a:schemeClr val="tx1"/>
                </a:solidFill>
              </a:rPr>
              <a:t>2) mitochondria reproduce independently</a:t>
            </a:r>
            <a:br>
              <a:rPr lang="en-US" sz="2400" dirty="0" smtClean="0">
                <a:solidFill>
                  <a:schemeClr val="tx1"/>
                </a:solidFill>
              </a:rPr>
            </a:br>
            <a:r>
              <a:rPr lang="en-US" sz="2400" dirty="0" smtClean="0">
                <a:solidFill>
                  <a:schemeClr val="tx1"/>
                </a:solidFill>
              </a:rPr>
              <a:t>3) mitochondria have 70S ribosomes and make 	their own proteins</a:t>
            </a:r>
            <a:br>
              <a:rPr lang="en-US" sz="2400" dirty="0" smtClean="0">
                <a:solidFill>
                  <a:schemeClr val="tx1"/>
                </a:solidFill>
              </a:rPr>
            </a:br>
            <a:r>
              <a:rPr lang="en-US" sz="2400" dirty="0" smtClean="0">
                <a:solidFill>
                  <a:schemeClr val="tx1"/>
                </a:solidFill>
              </a:rPr>
              <a:t>4) mitochondria have a double membrane – 2 	phospholipid bilayers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also, could </a:t>
            </a:r>
            <a:r>
              <a:rPr lang="en-US" sz="2400" dirty="0" err="1" smtClean="0">
                <a:solidFill>
                  <a:schemeClr val="tx1"/>
                </a:solidFill>
              </a:rPr>
              <a:t>mesosomes</a:t>
            </a:r>
            <a:r>
              <a:rPr lang="en-US" sz="2400" dirty="0" smtClean="0">
                <a:solidFill>
                  <a:schemeClr val="tx1"/>
                </a:solidFill>
              </a:rPr>
              <a:t> have evolved to become 	the </a:t>
            </a:r>
            <a:r>
              <a:rPr lang="en-US" sz="2400" dirty="0" err="1" smtClean="0">
                <a:solidFill>
                  <a:schemeClr val="tx1"/>
                </a:solidFill>
              </a:rPr>
              <a:t>cristae</a:t>
            </a:r>
            <a:r>
              <a:rPr lang="en-US" sz="2400" dirty="0" smtClean="0">
                <a:solidFill>
                  <a:schemeClr val="tx1"/>
                </a:solidFill>
              </a:rPr>
              <a:t> of the inner mitochondrial 	membrane?</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mito symbiosis.gif"/>
          <p:cNvPicPr>
            <a:picLocks noGrp="1" noChangeAspect="1"/>
          </p:cNvPicPr>
          <p:nvPr>
            <p:ph sz="quarter" idx="1"/>
          </p:nvPr>
        </p:nvPicPr>
        <p:blipFill>
          <a:blip r:embed="rId2" cstate="print"/>
          <a:stretch>
            <a:fillRect/>
          </a:stretch>
        </p:blipFill>
        <p:spPr>
          <a:xfrm>
            <a:off x="1571625" y="2266156"/>
            <a:ext cx="5238750" cy="2362200"/>
          </a:xfr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516562"/>
          </a:xfrm>
        </p:spPr>
        <p:txBody>
          <a:bodyPr>
            <a:normAutofit/>
          </a:bodyPr>
          <a:lstStyle/>
          <a:p>
            <a:r>
              <a:rPr lang="en-US" sz="2800" dirty="0" smtClean="0">
                <a:solidFill>
                  <a:schemeClr val="tx1"/>
                </a:solidFill>
              </a:rPr>
              <a:t>Another example of this theory could 	explain the </a:t>
            </a:r>
            <a:r>
              <a:rPr lang="en-US" sz="2800" dirty="0" smtClean="0">
                <a:solidFill>
                  <a:srgbClr val="00B050"/>
                </a:solidFill>
              </a:rPr>
              <a:t>origins of 	chloroplasts</a:t>
            </a:r>
            <a:r>
              <a:rPr lang="en-US" sz="2800" dirty="0" smtClean="0">
                <a:solidFill>
                  <a:schemeClr val="tx1"/>
                </a:solidFill>
              </a:rPr>
              <a:t> in algae that 	theoretically evolved into land 	plants.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400" dirty="0" smtClean="0">
                <a:solidFill>
                  <a:schemeClr val="tx1"/>
                </a:solidFill>
              </a:rPr>
              <a:t>	- could a cyanobacterium have been 		enveloped by a larger bacterium, 		both of them becoming involved in 		a symbiotic relationship?</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364162"/>
          </a:xfrm>
        </p:spPr>
        <p:txBody>
          <a:bodyPr>
            <a:normAutofit/>
          </a:bodyPr>
          <a:lstStyle/>
          <a:p>
            <a:r>
              <a:rPr lang="en-US" sz="2800" dirty="0" smtClean="0">
                <a:solidFill>
                  <a:schemeClr val="tx1"/>
                </a:solidFill>
              </a:rPr>
              <a:t>Evidence to support this theory is the 	same as in the case of the 	mitochondrial theory PLUS: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it also turns out that the type of 	chlorophyll found in</a:t>
            </a:r>
            <a:br>
              <a:rPr lang="en-US" sz="2800" dirty="0" smtClean="0">
                <a:solidFill>
                  <a:schemeClr val="tx1"/>
                </a:solidFill>
              </a:rPr>
            </a:br>
            <a:r>
              <a:rPr lang="en-US" sz="2800" dirty="0" smtClean="0">
                <a:solidFill>
                  <a:schemeClr val="tx1"/>
                </a:solidFill>
              </a:rPr>
              <a:t>	cyanobacteria is the same as in 	algae and land plants but unlike 	that of other photosynthetic 	bacteria!</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endosymbiotic-hypothesis-1.jpg"/>
          <p:cNvPicPr>
            <a:picLocks noGrp="1" noChangeAspect="1"/>
          </p:cNvPicPr>
          <p:nvPr>
            <p:ph sz="quarter" idx="1"/>
          </p:nvPr>
        </p:nvPicPr>
        <p:blipFill>
          <a:blip r:embed="rId2" cstate="print"/>
          <a:stretch>
            <a:fillRect/>
          </a:stretch>
        </p:blipFill>
        <p:spPr>
          <a:xfrm>
            <a:off x="914400" y="1066800"/>
            <a:ext cx="6498167" cy="4873625"/>
          </a:xfr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1362"/>
          </a:xfrm>
        </p:spPr>
        <p:txBody>
          <a:bodyPr>
            <a:normAutofit/>
          </a:bodyPr>
          <a:lstStyle/>
          <a:p>
            <a:r>
              <a:rPr lang="en-US" sz="2800" dirty="0" smtClean="0">
                <a:solidFill>
                  <a:schemeClr val="tx1"/>
                </a:solidFill>
              </a:rPr>
              <a:t>B) The </a:t>
            </a:r>
            <a:r>
              <a:rPr lang="en-US" sz="2800" dirty="0" err="1" smtClean="0">
                <a:solidFill>
                  <a:schemeClr val="tx1"/>
                </a:solidFill>
              </a:rPr>
              <a:t>Autogenous</a:t>
            </a:r>
            <a:r>
              <a:rPr lang="en-US" sz="2800" dirty="0" smtClean="0">
                <a:solidFill>
                  <a:schemeClr val="tx1"/>
                </a:solidFill>
              </a:rPr>
              <a:t> Theory</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this theory asks the question: 		“could the endomembranous 		system of organelles be self 		generated through 				invaginations of the cell 		membrane?”</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endosymbiosis.jpg"/>
          <p:cNvPicPr>
            <a:picLocks noGrp="1" noChangeAspect="1"/>
          </p:cNvPicPr>
          <p:nvPr>
            <p:ph sz="quarter" idx="1"/>
          </p:nvPr>
        </p:nvPicPr>
        <p:blipFill>
          <a:blip r:embed="rId2" cstate="print"/>
          <a:stretch>
            <a:fillRect/>
          </a:stretch>
        </p:blipFill>
        <p:spPr>
          <a:xfrm>
            <a:off x="1447800" y="914400"/>
            <a:ext cx="5638799" cy="5559425"/>
          </a:xfr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3687762"/>
          </a:xfrm>
        </p:spPr>
        <p:txBody>
          <a:bodyPr>
            <a:normAutofit/>
          </a:bodyPr>
          <a:lstStyle/>
          <a:p>
            <a:pPr algn="ctr"/>
            <a:r>
              <a:rPr lang="en-US" sz="3200" dirty="0" smtClean="0">
                <a:solidFill>
                  <a:srgbClr val="FF0000"/>
                </a:solidFill>
              </a:rPr>
              <a:t>Comparison of Prokaryotic and Eukaryotic cells</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440362"/>
          </a:xfrm>
        </p:spPr>
        <p:txBody>
          <a:bodyPr/>
          <a:lstStyle/>
          <a:p>
            <a:r>
              <a:rPr lang="en-US" dirty="0" smtClean="0">
                <a:solidFill>
                  <a:schemeClr val="tx1"/>
                </a:solidFill>
              </a:rPr>
              <a:t>NUCLEAR MEMBRANE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pro - none</a:t>
            </a:r>
            <a:br>
              <a:rPr lang="en-US" dirty="0" smtClean="0">
                <a:solidFill>
                  <a:schemeClr val="tx1"/>
                </a:solidFill>
              </a:rPr>
            </a:br>
            <a:r>
              <a:rPr lang="en-US" dirty="0" smtClean="0">
                <a:solidFill>
                  <a:schemeClr val="tx1"/>
                </a:solidFill>
              </a:rPr>
              <a:t>	</a:t>
            </a:r>
            <a:br>
              <a:rPr lang="en-US" dirty="0" smtClean="0">
                <a:solidFill>
                  <a:schemeClr val="tx1"/>
                </a:solidFill>
              </a:rPr>
            </a:br>
            <a:r>
              <a:rPr lang="en-US" dirty="0" smtClean="0">
                <a:solidFill>
                  <a:schemeClr val="tx1"/>
                </a:solidFill>
              </a:rPr>
              <a:t>	</a:t>
            </a:r>
            <a:r>
              <a:rPr lang="en-US" dirty="0" err="1" smtClean="0">
                <a:solidFill>
                  <a:schemeClr val="tx1"/>
                </a:solidFill>
              </a:rPr>
              <a:t>eu</a:t>
            </a:r>
            <a:r>
              <a:rPr lang="en-US" dirty="0" smtClean="0">
                <a:solidFill>
                  <a:schemeClr val="tx1"/>
                </a:solidFill>
              </a:rPr>
              <a:t> – present (a double membrane 			with pores)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592762"/>
          </a:xfrm>
        </p:spPr>
        <p:txBody>
          <a:bodyPr/>
          <a:lstStyle/>
          <a:p>
            <a:r>
              <a:rPr lang="en-US" dirty="0" smtClean="0">
                <a:solidFill>
                  <a:schemeClr val="tx1"/>
                </a:solidFill>
              </a:rPr>
              <a:t>NUCLEOLUS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pro - none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err="1" smtClean="0">
                <a:solidFill>
                  <a:schemeClr val="tx1"/>
                </a:solidFill>
              </a:rPr>
              <a:t>eu</a:t>
            </a:r>
            <a:r>
              <a:rPr lang="en-US" dirty="0" smtClean="0">
                <a:solidFill>
                  <a:schemeClr val="tx1"/>
                </a:solidFill>
              </a:rPr>
              <a:t> – present in the nucleus; it is 		the ribosome assembly 			center</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615</TotalTime>
  <Words>682</Words>
  <Application>Microsoft Office PowerPoint</Application>
  <PresentationFormat>On-screen Show (4:3)</PresentationFormat>
  <Paragraphs>103</Paragraphs>
  <Slides>116</Slides>
  <Notes>0</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Oriel</vt:lpstr>
      <vt:lpstr>LECTURE PACKET #2     </vt:lpstr>
      <vt:lpstr>Test #2 Lecture Packet   - a survey of microorganisms       </vt:lpstr>
      <vt:lpstr>A.  Where did bacteria come from and for how long have they been present on earth?   - according to scientific theory, the earth is   approximately how old?   - according to scientific theory, the oldest    organisms present on earth were the   simplest organisms called:   - according to fossil records, bacteria have   been present on earth for     approximately: </vt:lpstr>
      <vt:lpstr>Where did the first cell come from?   Since no one was present to observe this event, we don’t know; what we do know is that nobody has ever created a cell from scratch in the laboratory.     </vt:lpstr>
      <vt:lpstr>B.  Bacterial Classification  (from Bergey’s Manual of Determinative     Bacteriology)  (formerly, all bacteria were classified in the kingdom   MONERA)    1.  Kingdom Eubacteria    a) Gram positive bacteria   b) Gram negative bacteria   c) Mycoplasmas (no cell walls)   2.  Kingdom Archaebacteria   - hyperthermophiles   - extreme halophiles   - methanogens </vt:lpstr>
      <vt:lpstr>PowerPoint Presentation</vt:lpstr>
      <vt:lpstr>PowerPoint Presentation</vt:lpstr>
      <vt:lpstr>C.  Anatomy of a Bacterial Cell   1.  The Cell Envelope (glycocalyx, cell wall   and cell membrane)    a.  GLYCOCALYX    - not found in all bacteria    - loosely attached types are      called:     slime layers    - mucoid, sticky, firmly bonded     to the cell wall types are     called:     capsules </vt:lpstr>
      <vt:lpstr>Both types of glycocalyx can benefit bacteria by:  - allowing better attachment to various surfaces, even when the surface is smooth (biofilms on medical devices like pacemakers, catheters, IUD’s, artificial joints; also on industrial filters and pipes; plaque)  - helping to prevent dehydration of bacteria  - helping to prevent the attachment of     bacteriophages  - serving as a storage depot for nutrients  - inhibiting phagocytosis by white blood cells- this increases the pathogenicity of the bacterium (bacteria with capsules are usually noted to be more pathogenic than the same species without a capsule).  Both types of glycocalyx can also be antigenic and can stimulate the production of antibodies needed for the body to eliminate bacteria, with these structures, from the body. </vt:lpstr>
      <vt:lpstr>biofilms may be involved in 80% of all infections. Biofilms have been implicated in common problems including, urinary tract infections, catheter infections (pictured), the formation of dental plaque and gingivitis and even in infections in joint prostheses and heart valves.</vt:lpstr>
      <vt:lpstr> b)  CELL WALL   - determines the shape of the     bacterium and provides     strong structural support    to prevent the cell from    bursting and from other    dangers.    </vt:lpstr>
      <vt:lpstr>Various Bacterial Shapes</vt:lpstr>
      <vt:lpstr>BACTERIA HAVE THREE (3) PREDOMINANT SHAPES   COCCUS   - coccus   - diplococci   - streptococci   - staphylococci   </vt:lpstr>
      <vt:lpstr>Cocci- Spherical shaped</vt:lpstr>
      <vt:lpstr> BACILLUS   - bacillus   - diplobacilli   - streptobacilli   - coccobacillus    </vt:lpstr>
      <vt:lpstr>Bacilli – rod shaped</vt:lpstr>
      <vt:lpstr> SPIRAL   - vibrio   - spirillum   - spirochete     </vt:lpstr>
      <vt:lpstr>Vibrio – curved BACTERIUM</vt:lpstr>
      <vt:lpstr>spirillum</vt:lpstr>
      <vt:lpstr>spirochetes</vt:lpstr>
      <vt:lpstr>- The cell wall is a barrier to some substances.  - One of the most important molecular  compounds of bacterial cell walls is  PEPTIDOGLYCAN, which is unique from the  cell walls of other organisms.  - Penicillin works to kill growing bacteria by  inhibiting the amino acid cross links,   weakening peptidoglycan and causing   primarily gram positive cell walls to burst.  - Lysozymes inhibit the NAM-NAG glycosidic   bonds of peptidoglycan. </vt:lpstr>
      <vt:lpstr>NAM = N - ACETYLMURAMIC ACID NAG = N - ACETYLGLUCOSAMINE</vt:lpstr>
      <vt:lpstr>PowerPoint Presentation</vt:lpstr>
      <vt:lpstr>PowerPoint Presentation</vt:lpstr>
      <vt:lpstr>GRAM POSITIVE CELLS  - the cell wall and cell membrane are  usually tightly pressed together - techoic acids are incorporated into the  cell wall - when viewed through the scanning  electron microscope, the surface of  gram positive cells is smooth   </vt:lpstr>
      <vt:lpstr>PowerPoint Presentation</vt:lpstr>
      <vt:lpstr>GRAM NEGATIVE CELLS  - these bacteria have a distinct periplasmic  space between the cell membrane and  the  LPS layer of the cell wall - porin proteins in the LPS (lipopolysaccharide)  layer prevent the passage of some  molecules, such as penicillin (most gram  negative bacteria therefore aren’t  affected by penicillin) - when viewed under the scanning electron  microscope, these bacteria have a  rough appearing surface  </vt:lpstr>
      <vt:lpstr>PowerPoint Presentation</vt:lpstr>
      <vt:lpstr>PowerPoint Presentation</vt:lpstr>
      <vt:lpstr>THE GRAM STAINING TECHNIQUE and WHY IT WORKS  Step 1: CRYSTAL VIOLET (primary stain)   - all cells stain violet  Step 2: GRAM’S IODINE (mordant or fixative   step)   - creates a large crystal violet-   iodine (CV-I) molecule that    gets fixed to the techoic    acids </vt:lpstr>
      <vt:lpstr>STEP 3: Ethanol = Ethyl alcohol   (decolorizer step)   - in gram + cells, the     alcohol dehydrates the    cell wall trapping the    CV-I complex   - in gram – cells, the alcohol    dissolves the LPS layer    releasing the CV-I     complex  Step 4: Safranin (counterstain)   - Gram + cells remain violet   - Gram – cells stain pink</vt:lpstr>
      <vt:lpstr>PowerPoint Presentation</vt:lpstr>
      <vt:lpstr>PowerPoint Presentation</vt:lpstr>
      <vt:lpstr>Gram staining is a differential staining technique.  Another differential staining technique is: ACID FAST STAINING  - Mycobacterium spp. of bacteria have an extremely waxy component to their cell envelopes that makes them difficult to consistently Gram stain.  - Instead of Gram staining suspected Mycobacterium spp., we use the Ziehl-Neelson acid fast stain to diagnose:   a) Mycobacterium tuberculosis   b) Mycobacterium leprae </vt:lpstr>
      <vt:lpstr>Acid fast staining technique involves:  1) CARBOLFUCHSIN  2) ACID ALCOHOL  3) METHYLENE BLUE   What is the purpose of each step of the acid fast differential staining technique?   </vt:lpstr>
      <vt:lpstr>Which of these bacteria are acid fast positive? </vt:lpstr>
      <vt:lpstr>PowerPoint Presentation</vt:lpstr>
      <vt:lpstr>PowerPoint Presentation</vt:lpstr>
      <vt:lpstr>C) Cell Membrane  - the “fluid mosaic” model of cell    membrane structure:   - a phospholipid bilayer with    “floating” islands of     proteins embedded in it</vt:lpstr>
      <vt:lpstr>PowerPoint Presentation</vt:lpstr>
      <vt:lpstr>- Sterol lipids are found in the cell  membranes of :   Eukaryotes     Mycoplasma Bacteria (there are    no sterol lipids in any other    bacteria)  - The lipids in the cell membranes of the  archaebacteria differ from those in  other kingdoms   </vt:lpstr>
      <vt:lpstr>The cell membrane is even more of a  selective barrier that the cell wall,  and determines what can enter and  leave the cell.     </vt:lpstr>
      <vt:lpstr>Diffusion is the movement of molecules from areas of high concentration to areas of low concentration.</vt:lpstr>
      <vt:lpstr>Osmosis is the diffusion of water; diffusion is a natural phenomenon and requires no energy.</vt:lpstr>
      <vt:lpstr>PowerPoint Presentation</vt:lpstr>
      <vt:lpstr>Facilitated diffusion occurs with the help of membrane protein channels ; no energy is needed.</vt:lpstr>
      <vt:lpstr>Active transport is the movement of molecules from areas of low concentration to areas of high concentration; energy is required.</vt:lpstr>
      <vt:lpstr>Endocytosis is the movement of large molecules too large to pass through the molecules of a membrane; the cell envelops the particle (Phagocytosis).</vt:lpstr>
      <vt:lpstr>The cell membrane secretes the parts  needed to make the cell wall and  the appendages    (flagella, pili, fimbrae)     </vt:lpstr>
      <vt:lpstr>Structures called mesosomes can be seen as invaginations of the cell membrane when looking at electronmicrographs.  The current theory about mesosomes is that they are “artifacts” created during the preparation of an electonmicrograph. </vt:lpstr>
      <vt:lpstr>Together, all of the components of the cell envelope help to protect the cell.  PROTOPLASM  - contains about 70-80% water   (the “universal solvent” in    cells)  - there are no known cytoskeletal    structures (microtubules,   microfilaments) that exist    in bacteria and it is unknown   whether bacteria exhibit    “cytoplasmic streaming” </vt:lpstr>
      <vt:lpstr>The Bacterial Chromosome    - consists of one circular strand    of the dna double helix  - bacteria have the haploid number   of chromosomes = 1; they    don’t have a diploid number    of chromosomes  - there is NO nucleus (they don’t    have an nuclear membrane;    the bacterial chromosome    exists in a dense region of    cytoplasm called the “nucleoid   region” </vt:lpstr>
      <vt:lpstr>Nucleoid region </vt:lpstr>
      <vt:lpstr>Some bacteria contain extra-chromosomal pieces of dna called plasmids. </vt:lpstr>
      <vt:lpstr>Asexual reproduction in bacteria occurs through the process of binary fission.</vt:lpstr>
      <vt:lpstr>Bacteria do exchange dna between  each other by several  processes.   A) conjugation  b) transformation  c) transduction    </vt:lpstr>
      <vt:lpstr>Conjugation is the transfer of bacterial dna directly from one bacterium to another.</vt:lpstr>
      <vt:lpstr>Two bacteria undergoing conjugation using a sex pilus to transfer dna from the donor to the recipient bacterium.</vt:lpstr>
      <vt:lpstr>Transformation is when bacteria acquire dna that is free in their environment.</vt:lpstr>
      <vt:lpstr>Results from the transformation experiment you will perform in lab.</vt:lpstr>
      <vt:lpstr>Transduction is the transfer of bacterial dna from one bacterium to another during a bacteriophage’s lytic cycle.</vt:lpstr>
      <vt:lpstr>PowerPoint Presentation</vt:lpstr>
      <vt:lpstr>Ribosomes  - found in the cytoplasm, these are the sites of protein synthesis within all cells  - ribosomes are organelles that are NOT membrane bound, prokaryotic ribosomes are a combination of a 30S subunit and a 50S subunit which combined make a 70S ribosome  - tetracycline, erythromycin and chloramphenicol inhibit protein synthesis </vt:lpstr>
      <vt:lpstr>Eukaryotes have 40S and 60S subunits that together equal 80 S in size.</vt:lpstr>
      <vt:lpstr>PowerPoint Presentation</vt:lpstr>
      <vt:lpstr>PowerPoint Presentation</vt:lpstr>
      <vt:lpstr>Granules and Inclusion Bodies   - storage vesicles for nutrients     and other substances   Gas Vesicles   - protein bound organelles that    assist in the buoyancy for    some photosynthetic bacteria </vt:lpstr>
      <vt:lpstr>Appendages  A) Flagella- special stains are needed to see the arrangement of flagella, which can be used to help identify bacteria</vt:lpstr>
      <vt:lpstr>Bacterial flagella are made of a protein called flagellin which grows from the tip if the appendage.</vt:lpstr>
      <vt:lpstr>      Microscopically, motility is determined by using the “hanging drop” slide technique or semisolid media</vt:lpstr>
      <vt:lpstr>To move toward or away from a chemical stimulus (= chemotaxis), bacteria rotate their flagella producing a forward or backwards motion called runs and tumbles.</vt:lpstr>
      <vt:lpstr> B) Fimbrae – short non-locomotor    appendages used to attach bacteria   to various surfaces</vt:lpstr>
      <vt:lpstr> C) Pili (Pilus = singular)   long non-locomotor appendages used   in congugation</vt:lpstr>
      <vt:lpstr>Endospores</vt:lpstr>
      <vt:lpstr>Structures created within certain  genera of bacteria which enable  these bacteria to survive harsh  conditions  (the location of spores can be used to help   identify these bacteria)     </vt:lpstr>
      <vt:lpstr> a) Bacillus spp.   Bacillus anthracis – anthrax   B) Clostridium spp.   Clostridium tetani – tetanus    (lockjaw)   Clostridium botulinum -     botulism   Clostridium difficile – C. diff   Clostridium perfringens –     gas gangrene  </vt:lpstr>
      <vt:lpstr>Tetanus</vt:lpstr>
      <vt:lpstr>Infant botulism</vt:lpstr>
      <vt:lpstr>Gas Gangrene</vt:lpstr>
      <vt:lpstr>C. Diff – pseudo membranous colitis</vt:lpstr>
      <vt:lpstr>Spores can lay dormant for centuries  (resistance to adverse conditions is due   to layer over layer of     peptidoglycan surrounding the   dna, as well as high levels of    dipicolinic acid and calcium ions;   spores are dehydrated as well)  Spores are resistant to heat, acids, loss of  nutrients, desiccation and radiation  When Environmental conditions are favorable,   bacterial Spores “Germinate” to form   Live Vegetative Bacterial Cells Again  </vt:lpstr>
      <vt:lpstr>  The spore cycle</vt:lpstr>
      <vt:lpstr>Spore staining- the Schaeffer Fulton  technique    (malachite green and safranin) </vt:lpstr>
      <vt:lpstr>Spores are the reason we need to use  the sterilization techniques that  we do.  Spores have been used as biological  warfare agents.     </vt:lpstr>
      <vt:lpstr>Eukaryotic cell structure     </vt:lpstr>
      <vt:lpstr>Remember, microbiologists also study  certain types of eukaryotic cells  also. We will want to discover a few of the  more common eukaryotes that  microbiologists study and compare  and contrast eukaryotic vs.  prokaryotic cells.   </vt:lpstr>
      <vt:lpstr>Whereas, no one has ever created a  cell and we are not sure when and  where bacteria first appeared,  there is a theory with interesting  evidence that may show us how  eukaryotes may have evolved from  prokaryotes. Theoretically, scientists believe that  eukaryotes have existed for  approximately 2 billion years.  </vt:lpstr>
      <vt:lpstr>A. The endosymbiotic theory   this theory asks the question: “ could a   small aerobic bacterium and a    larger anaerobic heterotrophic   bacterium enter into a symbiotic   relationship, where the large cell   phagocytized the smaller cell?”  Instead of the smaller cell being    digested though, could the two   organisms have entered into a    situation where the two bacteria   became dependent upon each    other and formed the first    MITOCHONDRIA? </vt:lpstr>
      <vt:lpstr>Lynn Margulis</vt:lpstr>
      <vt:lpstr>Some evidence to support the theory:  1) mitochondria have their own single loop of  dna 2) mitochondria reproduce independently 3) mitochondria have 70S ribosomes and make  their own proteins 4) mitochondria have a double membrane – 2  phospholipid bilayers  - also, could mesosomes have evolved to become  the cristae of the inner mitochondrial  membrane?  </vt:lpstr>
      <vt:lpstr>PowerPoint Presentation</vt:lpstr>
      <vt:lpstr>Another example of this theory could  explain the origins of  chloroplasts in algae that  theoretically evolved into land  plants.   - could a cyanobacterium have been   enveloped by a larger bacterium,   both of them becoming involved in   a symbiotic relationship?  </vt:lpstr>
      <vt:lpstr>Evidence to support this theory is the  same as in the case of the  mitochondrial theory PLUS:    it also turns out that the type of  chlorophyll found in  cyanobacteria is the same as in  algae and land plants but unlike  that of other photosynthetic  bacteria!  </vt:lpstr>
      <vt:lpstr>PowerPoint Presentation</vt:lpstr>
      <vt:lpstr>B) The Autogenous Theory   this theory asks the question:   “could the endomembranous   system of organelles be self   generated through     invaginations of the cell   membrane?”    </vt:lpstr>
      <vt:lpstr>PowerPoint Presentation</vt:lpstr>
      <vt:lpstr>Comparison of Prokaryotic and Eukaryotic cells   </vt:lpstr>
      <vt:lpstr>NUCLEAR MEMBRANE   pro - none    eu – present (a double membrane    with pores)   </vt:lpstr>
      <vt:lpstr>NUCLEOLUS   pro - none   eu – present in the nucleus; it is   the ribosome assembly    center   </vt:lpstr>
      <vt:lpstr>DNA   pro – single circular loop   eu – linear molecules with    histone proteins   </vt:lpstr>
      <vt:lpstr>ASEXUAL REPRODUCTION   pro – binary fission   eu – mitosis    </vt:lpstr>
      <vt:lpstr>SEXUAL REPRODUCTION   pro – conjugation   eu – meiosis  fertilization    </vt:lpstr>
      <vt:lpstr>CELL MEMBRANES   pro - no sterols (except      mycoplasmas)   eu – contain sterols (cholesterol   in animal cell membranes)   </vt:lpstr>
      <vt:lpstr>RIBOSOMES   pro - 70S   eu - 80S (except in mitochondria    and chloroplasts)    </vt:lpstr>
      <vt:lpstr>MEMBRANE BOUND ORGANELLES   pro – none   eu – mitochondria,     chloroplasts, golgi bodies,   endoplasmic reticulum (er),   lysosomes  </vt:lpstr>
      <vt:lpstr>CELL RESPIRATION  (glucose + o₂  co₂ + h₂o + atp)   pro – in the cytoplasm and on    cell membrane   eu – in the cytoplasm and     mitochondria   </vt:lpstr>
      <vt:lpstr>PHOTOSYNTHESIS  (co₂ + h₂o –light glucose + o₂)   pro – chlorophyll on folds of cell    membrane   eu – chlorophyll in chloroplasts   </vt:lpstr>
      <vt:lpstr>CELL WALLS    pro – peptidoglycan   eu – plants contain cellulose   fungi contain chitin   </vt:lpstr>
      <vt:lpstr>GLYCOCALYX   pro – some have    eu – some have    </vt:lpstr>
      <vt:lpstr>ENDOSPORES   pro – Bacillus spp.                    Clostridium spp.   Eu – none    </vt:lpstr>
      <vt:lpstr>GAS VESICLES   pro – photosynthetic bacteria   eu – none    </vt:lpstr>
      <vt:lpstr>APPENDAGES   pro – flagella, pili, fimbriae   eu – flagella, cilia, pseudopods    </vt:lpstr>
      <vt:lpstr>MICROTUBULES   pro – none   eu – the “9 + 2” arrangement of   microtubules in flagella    and cilia, centrioles,    spindle fibers,     cytoskeleton   </vt:lpstr>
      <vt:lpstr>SIZE   pro – usually less than 10     μicrons   eu – usually greater than 10    microns   </vt:lpstr>
      <vt:lpstr>Microbiologists study the following   types of eukaryotes:   a) protozoa – protozoology  b) algae – phycology  c) fungi – mycology  d) invertebrate animals   (worms, insect transmitted   diseases) – parasitology  </vt:lpstr>
      <vt:lpstr>THE KINGDOM PROTISTA       </vt:lpstr>
    </vt:vector>
  </TitlesOfParts>
  <Company>Valencia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PACKET #2</dc:title>
  <dc:creator>Office of Information Technology</dc:creator>
  <cp:lastModifiedBy>faculty</cp:lastModifiedBy>
  <cp:revision>72</cp:revision>
  <dcterms:created xsi:type="dcterms:W3CDTF">2008-09-15T20:27:32Z</dcterms:created>
  <dcterms:modified xsi:type="dcterms:W3CDTF">2012-05-30T15:24:01Z</dcterms:modified>
</cp:coreProperties>
</file>